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83" r:id="rId9"/>
    <p:sldId id="263" r:id="rId10"/>
    <p:sldId id="281" r:id="rId11"/>
    <p:sldId id="268" r:id="rId12"/>
    <p:sldId id="269" r:id="rId13"/>
    <p:sldId id="270" r:id="rId14"/>
    <p:sldId id="271" r:id="rId15"/>
    <p:sldId id="272" r:id="rId16"/>
    <p:sldId id="277" r:id="rId17"/>
    <p:sldId id="278" r:id="rId18"/>
    <p:sldId id="279" r:id="rId19"/>
    <p:sldId id="280" r:id="rId2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без заголовка" id="{1451F32A-DF15-4B1D-BD8E-78259A77A77F}">
          <p14:sldIdLst>
            <p14:sldId id="276"/>
            <p14:sldId id="256"/>
            <p14:sldId id="257"/>
            <p14:sldId id="258"/>
            <p14:sldId id="259"/>
            <p14:sldId id="260"/>
            <p14:sldId id="261"/>
            <p14:sldId id="283"/>
            <p14:sldId id="263"/>
            <p14:sldId id="281"/>
            <p14:sldId id="268"/>
            <p14:sldId id="269"/>
            <p14:sldId id="270"/>
            <p14:sldId id="271"/>
            <p14:sldId id="272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118" d="100"/>
          <a:sy n="118" d="100"/>
        </p:scale>
        <p:origin x="-13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53051452380699"/>
          <c:y val="3.8788879867857444E-2"/>
          <c:w val="0.58294967133303965"/>
          <c:h val="0.863142094229069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2019</c:v>
                </c:pt>
              </c:strCache>
            </c:strRef>
          </c:tx>
          <c:dLbls>
            <c:delete val="1"/>
          </c:dLbls>
          <c:cat>
            <c:strRef>
              <c:f>Лист1!$A$2:$A$9</c:f>
              <c:strCache>
                <c:ptCount val="6"/>
                <c:pt idx="0">
                  <c:v>Доходы</c:v>
                </c:pt>
                <c:pt idx="2">
                  <c:v>Расходы</c:v>
                </c:pt>
                <c:pt idx="5">
                  <c:v>Дефицит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12141.7</c:v>
                </c:pt>
                <c:pt idx="2">
                  <c:v>11498.1</c:v>
                </c:pt>
                <c:pt idx="5">
                  <c:v>643.29999999999995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Доходы</c:v>
                </c:pt>
                <c:pt idx="2">
                  <c:v>Расходы</c:v>
                </c:pt>
                <c:pt idx="5">
                  <c:v>Дефицит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отчет 2021</c:v>
                </c:pt>
              </c:strCache>
            </c:strRef>
          </c:tx>
          <c:dLbls>
            <c:delete val="1"/>
          </c:dLbls>
          <c:cat>
            <c:strRef>
              <c:f>Лист1!$A$2:$A$9</c:f>
              <c:strCache>
                <c:ptCount val="6"/>
                <c:pt idx="0">
                  <c:v>Доходы</c:v>
                </c:pt>
                <c:pt idx="2">
                  <c:v>Расходы</c:v>
                </c:pt>
                <c:pt idx="5">
                  <c:v>Дефицит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12067.1</c:v>
                </c:pt>
                <c:pt idx="2">
                  <c:v>12407.3</c:v>
                </c:pt>
                <c:pt idx="5">
                  <c:v>340.2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отчет 2022</c:v>
                </c:pt>
              </c:strCache>
            </c:strRef>
          </c:tx>
          <c:dLbls>
            <c:delete val="1"/>
          </c:dLbls>
          <c:cat>
            <c:strRef>
              <c:f>Лист1!$A$2:$A$9</c:f>
              <c:strCache>
                <c:ptCount val="6"/>
                <c:pt idx="0">
                  <c:v>Доходы</c:v>
                </c:pt>
                <c:pt idx="2">
                  <c:v>Расходы</c:v>
                </c:pt>
                <c:pt idx="5">
                  <c:v>Дефицит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11700.2</c:v>
                </c:pt>
                <c:pt idx="2">
                  <c:v>11324.7</c:v>
                </c:pt>
                <c:pt idx="5">
                  <c:v>375.5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отчет2022</c:v>
                </c:pt>
              </c:strCache>
            </c:strRef>
          </c:tx>
          <c:cat>
            <c:strRef>
              <c:f>Лист1!$A$2:$A$9</c:f>
              <c:strCache>
                <c:ptCount val="6"/>
                <c:pt idx="0">
                  <c:v>Доходы</c:v>
                </c:pt>
                <c:pt idx="2">
                  <c:v>Расходы</c:v>
                </c:pt>
                <c:pt idx="5">
                  <c:v>Дефицит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13230</c:v>
                </c:pt>
                <c:pt idx="2">
                  <c:v>13372.2</c:v>
                </c:pt>
                <c:pt idx="5">
                  <c:v>142.19999999999999</c:v>
                </c:pt>
              </c:numCache>
            </c:numRef>
          </c:val>
        </c:ser>
        <c:dLbls>
          <c:showVal val="1"/>
        </c:dLbls>
        <c:axId val="139814016"/>
        <c:axId val="139815552"/>
      </c:barChart>
      <c:catAx>
        <c:axId val="139814016"/>
        <c:scaling>
          <c:orientation val="minMax"/>
        </c:scaling>
        <c:axPos val="b"/>
        <c:numFmt formatCode="General" sourceLinked="0"/>
        <c:tickLblPos val="nextTo"/>
        <c:crossAx val="139815552"/>
        <c:crosses val="autoZero"/>
        <c:auto val="1"/>
        <c:lblAlgn val="ctr"/>
        <c:lblOffset val="100"/>
      </c:catAx>
      <c:valAx>
        <c:axId val="139815552"/>
        <c:scaling>
          <c:orientation val="minMax"/>
        </c:scaling>
        <c:axPos val="l"/>
        <c:majorGridlines/>
        <c:numFmt formatCode="General" sourceLinked="1"/>
        <c:tickLblPos val="nextTo"/>
        <c:crossAx val="139814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2019г., тыс. руб.</c:v>
                </c:pt>
              </c:strCache>
            </c:strRef>
          </c:tx>
          <c:explosion val="13"/>
          <c:dLbls>
            <c:delete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940.3</c:v>
                </c:pt>
                <c:pt idx="1">
                  <c:v>689</c:v>
                </c:pt>
                <c:pt idx="2">
                  <c:v>10511.5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2019г., тыс. руб.</c:v>
                </c:pt>
              </c:strCache>
            </c:strRef>
          </c:tx>
          <c:dPt>
            <c:idx val="0"/>
            <c:explosion val="16"/>
          </c:dPt>
          <c:dPt>
            <c:idx val="2"/>
            <c:explosion val="13"/>
          </c:dPt>
          <c:dLbls>
            <c:delete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940.6</c:v>
                </c:pt>
                <c:pt idx="1">
                  <c:v>689.6</c:v>
                </c:pt>
                <c:pt idx="2">
                  <c:v>8301.2999999999847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0.74138</cdr:x>
      <cdr:y>0.50467</cdr:y>
    </cdr:from>
    <cdr:to>
      <cdr:x>0.86034</cdr:x>
      <cdr:y>0.82094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2143140"/>
          <a:ext cx="985838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427B5-5D43-4C87-8070-F1B49970B55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35D79-C321-49DD-9FDD-CD4D1C2AC9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7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1D043D1-1D63-4530-91C3-82076C3E88F7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12.03.2024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7572995-5208-4B36-92AB-903524723C50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vysokovo.ru/tinybrowser/images/ger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7250" cy="107632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-438869"/>
            <a:ext cx="364202" cy="13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33308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</a:b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Roboto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5085184"/>
            <a:ext cx="50127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к Решению Совета Илья- </a:t>
            </a:r>
            <a:r>
              <a:rPr lang="ru-RU" altLang="ru-RU" sz="2000" b="1" i="1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сельского поселения №</a:t>
            </a: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41 от 23 марта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2021 года «Об утверждении отчета  об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исполнении бюджета за 2020год»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69520"/>
          </a:xfrm>
          <a:solidFill>
            <a:schemeClr val="accent4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для граждан : </a:t>
            </a:r>
            <a:r>
              <a:rPr lang="ru-RU" altLang="ru-RU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за </a:t>
            </a:r>
            <a:r>
              <a:rPr lang="ru-RU" altLang="ru-RU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4538cc28ca71202cfd386742d4e08e9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2664"/>
            <a:ext cx="8532440" cy="48122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040" cy="785818"/>
          </a:xfrm>
        </p:spPr>
        <p:txBody>
          <a:bodyPr/>
          <a:lstStyle/>
          <a:p>
            <a:pPr algn="ctr"/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 - </a:t>
            </a:r>
            <a:r>
              <a:rPr lang="ru-RU" sz="2800" b="1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 за </a:t>
            </a:r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357298"/>
            <a:ext cx="4015800" cy="50006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13231,4тыс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4674240" y="1500174"/>
            <a:ext cx="4015800" cy="42862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13230,0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071749002"/>
              </p:ext>
            </p:extLst>
          </p:nvPr>
        </p:nvGraphicFramePr>
        <p:xfrm>
          <a:off x="457200" y="1857364"/>
          <a:ext cx="4038600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228107763"/>
              </p:ext>
            </p:extLst>
          </p:nvPr>
        </p:nvGraphicFramePr>
        <p:xfrm>
          <a:off x="4648200" y="1928802"/>
          <a:ext cx="4038600" cy="419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28800" y="214200"/>
            <a:ext cx="70718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РАСХОДЫ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28760" y="785880"/>
            <a:ext cx="8429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16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муниципальным программам за 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" name="Table 3"/>
          <p:cNvGraphicFramePr/>
          <p:nvPr>
            <p:extLst>
              <p:ext uri="{D42A27DB-BD31-4B8C-83A1-F6EECF244321}">
                <p14:modId xmlns="" xmlns:p14="http://schemas.microsoft.com/office/powerpoint/2010/main" val="2742880180"/>
              </p:ext>
            </p:extLst>
          </p:nvPr>
        </p:nvGraphicFramePr>
        <p:xfrm>
          <a:off x="357120" y="1714320"/>
          <a:ext cx="8572320" cy="329184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«Ремонт и содержание дорог в границах населенных пунктов Илья-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Высоковского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3108,5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3108,5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«Благоустройство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населенных пунктов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321,4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237,8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96,4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«Забота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и внимание в Илья- Высоковском сельском поселении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» 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67,5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67,4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99,9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«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Развитие физической культуры и спорта в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Илья-Высоковском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сельском поселении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5497,4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5413,7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98,5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0040" y="357120"/>
            <a:ext cx="84294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1800" b="0" strike="noStrike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непрограммным направлениям деятельности за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" name="Table 2"/>
          <p:cNvGraphicFramePr/>
          <p:nvPr>
            <p:extLst>
              <p:ext uri="{D42A27DB-BD31-4B8C-83A1-F6EECF244321}">
                <p14:modId xmlns="" xmlns:p14="http://schemas.microsoft.com/office/powerpoint/2010/main" val="3327008743"/>
              </p:ext>
            </p:extLst>
          </p:nvPr>
        </p:nvGraphicFramePr>
        <p:xfrm>
          <a:off x="357120" y="1214280"/>
          <a:ext cx="8572320" cy="450972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Непрограммные направления деятельности исполнительных органов местного самоуправления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3988,1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3761,5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94,3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Реализация полномочий Российской Федерации по первичному воинскому учету на территориях, где отсутствуют военные комиссариаты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115,4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115,4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Другие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общегосударственные вопросы  в рамках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непрограмных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направлениях деятельности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653,6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653,6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Пенсионное обеспечение муниципальных служащих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144,0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144,0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профессионального образования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Обеспечение жителей поселения услугами организаций культуры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3277,2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3277,2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8185,2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7958,6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97,2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" name="Table 2"/>
          <p:cNvGraphicFramePr/>
          <p:nvPr>
            <p:extLst>
              <p:ext uri="{D42A27DB-BD31-4B8C-83A1-F6EECF244321}">
                <p14:modId xmlns="" xmlns:p14="http://schemas.microsoft.com/office/powerpoint/2010/main" val="1991194896"/>
              </p:ext>
            </p:extLst>
          </p:nvPr>
        </p:nvGraphicFramePr>
        <p:xfrm>
          <a:off x="500040" y="1714490"/>
          <a:ext cx="8429400" cy="4225750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9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671,5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671,5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873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272,4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3045,8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93,1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Судебная система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44,2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44,2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0113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Другие общегосударственные вопросы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653,6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653,6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94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4641,7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4415,1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91" name="CustomShape 3"/>
          <p:cNvSpPr/>
          <p:nvPr/>
        </p:nvSpPr>
        <p:spPr>
          <a:xfrm>
            <a:off x="428760" y="1071720"/>
            <a:ext cx="47858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Высоковского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2023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42960" y="1714320"/>
            <a:ext cx="37857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Национальная оборона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42960" y="2300040"/>
            <a:ext cx="62146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 на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2023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115,4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Исполнено за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2023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115,4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Процент выполнения: </a:t>
            </a:r>
            <a:r>
              <a:rPr lang="ru-RU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100,0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2"/>
          <p:cNvSpPr/>
          <p:nvPr/>
        </p:nvSpPr>
        <p:spPr>
          <a:xfrm>
            <a:off x="1515240" y="71280"/>
            <a:ext cx="6744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7" name="Table 3"/>
          <p:cNvGraphicFramePr/>
          <p:nvPr>
            <p:extLst>
              <p:ext uri="{D42A27DB-BD31-4B8C-83A1-F6EECF244321}">
                <p14:modId xmlns="" xmlns:p14="http://schemas.microsoft.com/office/powerpoint/2010/main" val="4205888275"/>
              </p:ext>
            </p:extLst>
          </p:nvPr>
        </p:nvGraphicFramePr>
        <p:xfrm>
          <a:off x="500040" y="785793"/>
          <a:ext cx="8429400" cy="1928827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6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</a:t>
                      </a:r>
                      <a:r>
                        <a:rPr lang="ru-RU" sz="1200" b="1" strike="noStrike" spc="-1" baseline="0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2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0405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Сельское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хозяйство и рыболовство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373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Дорожное хозяйство (дорожные фонды)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3108,5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3108,5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00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3108,5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3108,5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100,0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  <p:sp>
        <p:nvSpPr>
          <p:cNvPr id="98" name="CustomShape 4"/>
          <p:cNvSpPr/>
          <p:nvPr/>
        </p:nvSpPr>
        <p:spPr>
          <a:xfrm>
            <a:off x="3343320" y="357166"/>
            <a:ext cx="2787120" cy="6429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9" name="Table 5"/>
          <p:cNvGraphicFramePr/>
          <p:nvPr>
            <p:extLst>
              <p:ext uri="{D42A27DB-BD31-4B8C-83A1-F6EECF244321}">
                <p14:modId xmlns="" xmlns:p14="http://schemas.microsoft.com/office/powerpoint/2010/main" val="3110156201"/>
              </p:ext>
            </p:extLst>
          </p:nvPr>
        </p:nvGraphicFramePr>
        <p:xfrm>
          <a:off x="500040" y="3357562"/>
          <a:ext cx="8429400" cy="1792039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2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Жилищное хозяйство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Коммунальное хозяйство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Благоустройство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321,4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237,8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96,4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06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321,4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237,8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100" name="CustomShape 6"/>
          <p:cNvSpPr/>
          <p:nvPr/>
        </p:nvSpPr>
        <p:spPr>
          <a:xfrm>
            <a:off x="2945880" y="2928934"/>
            <a:ext cx="39301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– коммунальное хозяйство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3214800" y="5286388"/>
            <a:ext cx="40003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428760" y="5715016"/>
            <a:ext cx="621468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План на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z="1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3 277,2</a:t>
            </a:r>
            <a:r>
              <a:rPr lang="ru-RU" sz="14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Исполнено за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z="1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3 277,2</a:t>
            </a:r>
            <a:r>
              <a:rPr lang="ru-RU" sz="14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Процент выполнения: </a:t>
            </a:r>
            <a:r>
              <a:rPr lang="ru-RU" sz="1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214313"/>
            <a:ext cx="8715375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0070C0"/>
                </a:solidFill>
                <a:latin typeface="+mj-lt"/>
              </a:rPr>
              <a:t>Источники финансирования дефицита бюджета</a:t>
            </a:r>
            <a:endParaRPr lang="ru-RU" sz="3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9635" name="Rectangle 1"/>
          <p:cNvSpPr>
            <a:spLocks noChangeArrowheads="1"/>
          </p:cNvSpPr>
          <p:nvPr/>
        </p:nvSpPr>
        <p:spPr bwMode="auto">
          <a:xfrm>
            <a:off x="785786" y="5541297"/>
            <a:ext cx="70723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Илья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исполнен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142,2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5786" y="1214422"/>
            <a:ext cx="69294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57166"/>
            <a:ext cx="8229600" cy="69063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</a:t>
            </a:r>
            <a: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18661" name="Picture 229" descr="i?id=541359906-3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86124"/>
            <a:ext cx="4500562" cy="31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63" name="Picture 231" descr="i?id=211768809-3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071563"/>
            <a:ext cx="23574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79513" y="3143250"/>
            <a:ext cx="4106738" cy="3310086"/>
          </a:xfrm>
          <a:prstGeom prst="rect">
            <a:avLst/>
          </a:prstGeom>
        </p:spPr>
        <p:txBody>
          <a:bodyPr/>
          <a:lstStyle/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статье 9 решения о бюджете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МУНИЦИПАЛЬНЫЙ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ДОЛГ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утвержден:</a:t>
            </a:r>
          </a:p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2" name="Прямоугольник 14"/>
          <p:cNvSpPr>
            <a:spLocks noChangeArrowheads="1"/>
          </p:cNvSpPr>
          <p:nvPr/>
        </p:nvSpPr>
        <p:spPr bwMode="auto">
          <a:xfrm>
            <a:off x="4572000" y="1000125"/>
            <a:ext cx="38576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Статья 9 «Муниципальные заимствования, муниципальный долг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муниципального района и расходы на его обслуживание» </a:t>
            </a:r>
          </a:p>
        </p:txBody>
      </p:sp>
      <p:sp>
        <p:nvSpPr>
          <p:cNvPr id="18" name="Прямоугольник 17"/>
          <p:cNvSpPr/>
          <p:nvPr/>
        </p:nvSpPr>
        <p:spPr>
          <a:xfrm rot="19817949">
            <a:off x="6909426" y="4118224"/>
            <a:ext cx="11906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ДОЛГ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7250" y="5857875"/>
            <a:ext cx="29289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800" dirty="0">
                <a:latin typeface="+mj-lt"/>
              </a:rPr>
              <a:t>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в сумме 0,00 руб..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6191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Обратная связь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642938" y="986680"/>
            <a:ext cx="814387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 администрацией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Мы надеемся, что представленная информация оказалась </a:t>
            </a: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для Вас полезной и интересной.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Свои вопросы и предложения Вы можете направить в администрацию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района Ивановской области: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по телефону (факсу) 8 (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на адрес электронной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почты: </a:t>
            </a:r>
            <a:r>
              <a:rPr lang="en-US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письмом по почте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155375,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Ивановская область,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с.Илья-Высоково, ул.Школьная, д.3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официальном сайте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района в разделе Бюджет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граждан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800" dirty="0">
              <a:latin typeface="+mj-lt"/>
            </a:endParaRP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0" y="0"/>
            <a:ext cx="8229240" cy="397728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5842" name="Picture 2" descr="http://photos.wikimapia.org/p/00/05/09/76/2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64704"/>
            <a:ext cx="8215370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42960" y="357120"/>
            <a:ext cx="784332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32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поселения!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285840" y="1357298"/>
            <a:ext cx="8500680" cy="48573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Предоставляем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вашему вниманию «Бюджет для граждан», подготовленный на основе отчета об исполнении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год, утвержденного Решением </a:t>
            </a:r>
            <a:r>
              <a:rPr lang="ru-RU" sz="20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sz="20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№  </a:t>
            </a:r>
            <a:r>
              <a:rPr lang="ru-RU" sz="20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0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марта </a:t>
            </a:r>
            <a:r>
              <a:rPr lang="ru-RU" sz="20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Бюджет для граждан разработан с целью обеспечения прозрачности и открытости бюджетного процесса путем информирования жителей о бюджете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доступной форме.</a:t>
            </a:r>
          </a:p>
          <a:p>
            <a:pPr algn="just">
              <a:lnSpc>
                <a:spcPct val="100000"/>
              </a:lnSpc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 для граждан» подготовлен администрацией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Место нахождения: Ивановская область,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район, село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Высоково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, улица Школьная д.3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Телефон: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Факс: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Адрес электронной почты:</a:t>
            </a:r>
            <a:r>
              <a:rPr lang="ru-RU" sz="2000" b="0" strike="noStrike" spc="-1" dirty="0">
                <a:solidFill>
                  <a:srgbClr val="4B734B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 rot="10800000" flipV="1">
            <a:off x="8572680" y="1778040"/>
            <a:ext cx="7786440" cy="60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85840" y="571320"/>
            <a:ext cx="8429400" cy="928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42960" y="314316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214200" y="1357298"/>
            <a:ext cx="8429400" cy="49290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Бюджет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 descr="C:\Users\Legion\Desktop\картинки для презентации\by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714620"/>
            <a:ext cx="5143516" cy="3571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439160" y="2936520"/>
            <a:ext cx="2922840" cy="699120"/>
          </a:xfrm>
          <a:custGeom>
            <a:avLst/>
            <a:gdLst/>
            <a:ahLst/>
            <a:cxnLst/>
            <a:rect l="l" t="t" r="r" b="b"/>
            <a:pathLst>
              <a:path w="2923331" h="699462">
                <a:moveTo>
                  <a:pt x="0" y="0"/>
                </a:moveTo>
                <a:lnTo>
                  <a:pt x="0" y="477887"/>
                </a:lnTo>
                <a:lnTo>
                  <a:pt x="2923331" y="477887"/>
                </a:lnTo>
                <a:lnTo>
                  <a:pt x="2923331" y="699462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392720" y="2936520"/>
            <a:ext cx="91080" cy="732600"/>
          </a:xfrm>
          <a:custGeom>
            <a:avLst/>
            <a:gdLst/>
            <a:ahLst/>
            <a:cxnLst/>
            <a:rect l="l" t="t" r="r" b="b"/>
            <a:pathLst>
              <a:path w="765" h="732815">
                <a:moveTo>
                  <a:pt x="46485" y="0"/>
                </a:moveTo>
                <a:lnTo>
                  <a:pt x="46485" y="511240"/>
                </a:lnTo>
                <a:lnTo>
                  <a:pt x="45720" y="511240"/>
                </a:lnTo>
                <a:lnTo>
                  <a:pt x="45720" y="732815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1515960" y="2936520"/>
            <a:ext cx="2922840" cy="695160"/>
          </a:xfrm>
          <a:custGeom>
            <a:avLst/>
            <a:gdLst/>
            <a:ahLst/>
            <a:cxnLst/>
            <a:rect l="l" t="t" r="r" b="b"/>
            <a:pathLst>
              <a:path w="2923331" h="695620">
                <a:moveTo>
                  <a:pt x="2923331" y="0"/>
                </a:moveTo>
                <a:lnTo>
                  <a:pt x="2923331" y="474044"/>
                </a:lnTo>
                <a:lnTo>
                  <a:pt x="0" y="474044"/>
                </a:lnTo>
                <a:lnTo>
                  <a:pt x="0" y="69562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3243240" y="141768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3508920" y="167004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0" name="CustomShape 6"/>
          <p:cNvSpPr/>
          <p:nvPr/>
        </p:nvSpPr>
        <p:spPr>
          <a:xfrm>
            <a:off x="3553560" y="171468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Поступающие в бюджет денежные средства являются 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доходами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320040" y="363204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2" name="CustomShape 8"/>
          <p:cNvSpPr/>
          <p:nvPr/>
        </p:nvSpPr>
        <p:spPr>
          <a:xfrm>
            <a:off x="585720" y="388440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3" name="CustomShape 9"/>
          <p:cNvSpPr/>
          <p:nvPr/>
        </p:nvSpPr>
        <p:spPr>
          <a:xfrm>
            <a:off x="630000" y="392904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(часть доходов граждан и организаций, которые они обязаны платить государству)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3242520" y="366912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5" name="CustomShape 11"/>
          <p:cNvSpPr/>
          <p:nvPr/>
        </p:nvSpPr>
        <p:spPr>
          <a:xfrm>
            <a:off x="3508200" y="392148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6" name="CustomShape 12"/>
          <p:cNvSpPr/>
          <p:nvPr/>
        </p:nvSpPr>
        <p:spPr>
          <a:xfrm>
            <a:off x="3552840" y="396612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6166440" y="3636000"/>
            <a:ext cx="2391480" cy="138024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8" name="CustomShape 14"/>
          <p:cNvSpPr/>
          <p:nvPr/>
        </p:nvSpPr>
        <p:spPr>
          <a:xfrm>
            <a:off x="6432480" y="3888360"/>
            <a:ext cx="2391480" cy="138024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9" name="CustomShape 15"/>
          <p:cNvSpPr/>
          <p:nvPr/>
        </p:nvSpPr>
        <p:spPr>
          <a:xfrm>
            <a:off x="6472800" y="3928680"/>
            <a:ext cx="2310480" cy="129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Безвозмездные поступления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(средства, которые поступают в бюджет безвозмездно из других бюджетов, а также от юридических и физических лиц)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Содержимое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926" y="1428736"/>
            <a:ext cx="3357586" cy="3786214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6286680" y="200016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Если расходная часть бюджета превышает доходную, то бюджет формируется с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ДЕФИЦИТОМ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00040" y="207180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Превышение доходов над расходами образует положительный остаток бюджета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ПРОФИЦИТ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42960" y="35712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357120" y="1285920"/>
            <a:ext cx="8429400" cy="47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комплекс мероприятий, увязанных по ресурсам, срокам и исполнителям, направленных на достижение целей социально-экономического развития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214200" y="361080"/>
            <a:ext cx="8572320" cy="306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составляется администрацией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по всем основным показателям доходов и расходов в установленном порядке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Проект решения об исполнении бюджета за отчетный год направляется в Совет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Ежегодно по отчету об исполнении бюджета  проводятся публичные слушания.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Каждый житель вправе высказать свое мнение, представить материалы, письменные предложения и замечания для включения в протокол публичных слушаний.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за год  утверждается решением Совета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</p:txBody>
      </p:sp>
      <p:sp>
        <p:nvSpPr>
          <p:cNvPr id="66" name="CustomShape 2"/>
          <p:cNvSpPr/>
          <p:nvPr/>
        </p:nvSpPr>
        <p:spPr>
          <a:xfrm>
            <a:off x="285840" y="3429000"/>
            <a:ext cx="8572320" cy="25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доходам 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расходам 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040" cy="64294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700194151"/>
              </p:ext>
            </p:extLst>
          </p:nvPr>
        </p:nvGraphicFramePr>
        <p:xfrm>
          <a:off x="467544" y="1340768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1071360" y="285840"/>
            <a:ext cx="764352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Объем и структура доходов в динамике бюджета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pc="-1" dirty="0" err="1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Илья-Высоковского</a:t>
            </a:r>
            <a:r>
              <a:rPr lang="ru-RU" sz="2000" b="1" strike="noStrike" spc="-1" dirty="0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сельского поселения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1" name="Table 2"/>
          <p:cNvGraphicFramePr/>
          <p:nvPr>
            <p:extLst>
              <p:ext uri="{D42A27DB-BD31-4B8C-83A1-F6EECF244321}">
                <p14:modId xmlns="" xmlns:p14="http://schemas.microsoft.com/office/powerpoint/2010/main" val="759992102"/>
              </p:ext>
            </p:extLst>
          </p:nvPr>
        </p:nvGraphicFramePr>
        <p:xfrm>
          <a:off x="285840" y="1357200"/>
          <a:ext cx="8500680" cy="4511040"/>
        </p:xfrm>
        <a:graphic>
          <a:graphicData uri="http://schemas.openxmlformats.org/drawingml/2006/table">
            <a:tbl>
              <a:tblPr/>
              <a:tblGrid>
                <a:gridCol w="2833560"/>
                <a:gridCol w="2833560"/>
                <a:gridCol w="2833560"/>
              </a:tblGrid>
              <a:tr h="42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2022год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12562,1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13230,0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3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и неналоговые доходы,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1170,1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1429,6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938,2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1088,3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231,9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341,3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42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безвозмездные поступления,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11392,0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11800,4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дотации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8463,7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8576,5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субсидии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субвенции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101,0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115,4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возврат субсидий , субвенций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0,00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0,00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2827,3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3108,5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12562,1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13230,0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1489</TotalTime>
  <Words>1141</Words>
  <Application>Microsoft Office PowerPoint</Application>
  <PresentationFormat>Экран (4:3)</PresentationFormat>
  <Paragraphs>273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Бюджет для граждан : итоги за 2023 год</vt:lpstr>
      <vt:lpstr>Слайд 2</vt:lpstr>
      <vt:lpstr>Слайд 3</vt:lpstr>
      <vt:lpstr>Слайд 4</vt:lpstr>
      <vt:lpstr>Слайд 5</vt:lpstr>
      <vt:lpstr>Слайд 6</vt:lpstr>
      <vt:lpstr>Слайд 7</vt:lpstr>
      <vt:lpstr>Основные характеристики бюджета</vt:lpstr>
      <vt:lpstr>Слайд 9</vt:lpstr>
      <vt:lpstr>Доходы бюджета Илья - Высоковского сельского поселения за 2023 год</vt:lpstr>
      <vt:lpstr>Слайд 11</vt:lpstr>
      <vt:lpstr>Слайд 12</vt:lpstr>
      <vt:lpstr>Слайд 13</vt:lpstr>
      <vt:lpstr>Слайд 14</vt:lpstr>
      <vt:lpstr>Слайд 15</vt:lpstr>
      <vt:lpstr>Слайд 16</vt:lpstr>
      <vt:lpstr>  Муниципальный долг ИльяВысоковского сельского поселения  Пучежского муниципального района    </vt:lpstr>
      <vt:lpstr>Обратная связь</vt:lpstr>
      <vt:lpstr>Слайд 19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188</cp:revision>
  <dcterms:created xsi:type="dcterms:W3CDTF">2016-06-28T13:14:29Z</dcterms:created>
  <dcterms:modified xsi:type="dcterms:W3CDTF">2024-03-12T12:44:59Z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fofurmanov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