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76" r:id="rId2"/>
    <p:sldId id="256" r:id="rId3"/>
    <p:sldId id="257" r:id="rId4"/>
    <p:sldId id="258" r:id="rId5"/>
    <p:sldId id="259" r:id="rId6"/>
    <p:sldId id="260" r:id="rId7"/>
    <p:sldId id="261" r:id="rId8"/>
    <p:sldId id="283" r:id="rId9"/>
    <p:sldId id="263" r:id="rId10"/>
    <p:sldId id="281" r:id="rId11"/>
    <p:sldId id="268" r:id="rId12"/>
    <p:sldId id="269" r:id="rId13"/>
    <p:sldId id="270" r:id="rId14"/>
    <p:sldId id="271" r:id="rId15"/>
    <p:sldId id="272" r:id="rId16"/>
    <p:sldId id="277" r:id="rId17"/>
    <p:sldId id="278" r:id="rId18"/>
    <p:sldId id="279" r:id="rId19"/>
    <p:sldId id="280" r:id="rId20"/>
  </p:sldIdLst>
  <p:sldSz cx="9144000" cy="6858000" type="screen4x3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без заголовка" id="{1451F32A-DF15-4B1D-BD8E-78259A77A77F}">
          <p14:sldIdLst>
            <p14:sldId id="276"/>
            <p14:sldId id="256"/>
            <p14:sldId id="257"/>
            <p14:sldId id="258"/>
            <p14:sldId id="259"/>
            <p14:sldId id="260"/>
            <p14:sldId id="261"/>
            <p14:sldId id="283"/>
            <p14:sldId id="263"/>
            <p14:sldId id="281"/>
            <p14:sldId id="268"/>
            <p14:sldId id="269"/>
            <p14:sldId id="270"/>
            <p14:sldId id="271"/>
            <p14:sldId id="272"/>
            <p14:sldId id="277"/>
            <p14:sldId id="278"/>
            <p14:sldId id="279"/>
            <p14:sldId id="280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2" autoAdjust="0"/>
    <p:restoredTop sz="94660"/>
  </p:normalViewPr>
  <p:slideViewPr>
    <p:cSldViewPr>
      <p:cViewPr>
        <p:scale>
          <a:sx n="118" d="100"/>
          <a:sy n="118" d="100"/>
        </p:scale>
        <p:origin x="-13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1653051452380699"/>
          <c:y val="3.8788879867857444E-2"/>
          <c:w val="0.58294967133303965"/>
          <c:h val="0.86314209422906962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отчет 2019</c:v>
                </c:pt>
              </c:strCache>
            </c:strRef>
          </c:tx>
          <c:dLbls>
            <c:delete val="1"/>
          </c:dLbls>
          <c:cat>
            <c:strRef>
              <c:f>Лист1!$A$2:$A$9</c:f>
              <c:strCache>
                <c:ptCount val="6"/>
                <c:pt idx="0">
                  <c:v>Доходы</c:v>
                </c:pt>
                <c:pt idx="2">
                  <c:v>Расходы</c:v>
                </c:pt>
                <c:pt idx="5">
                  <c:v>Дефицит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12141.7</c:v>
                </c:pt>
                <c:pt idx="2">
                  <c:v>11498.1</c:v>
                </c:pt>
                <c:pt idx="5">
                  <c:v>643.29999999999995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outEnd"/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Лист1!$A$2:$A$9</c:f>
              <c:strCache>
                <c:ptCount val="6"/>
                <c:pt idx="0">
                  <c:v>Доходы</c:v>
                </c:pt>
                <c:pt idx="2">
                  <c:v>Расходы</c:v>
                </c:pt>
                <c:pt idx="5">
                  <c:v>Дефицит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отчет 2021</c:v>
                </c:pt>
              </c:strCache>
            </c:strRef>
          </c:tx>
          <c:dLbls>
            <c:delete val="1"/>
          </c:dLbls>
          <c:cat>
            <c:strRef>
              <c:f>Лист1!$A$2:$A$9</c:f>
              <c:strCache>
                <c:ptCount val="6"/>
                <c:pt idx="0">
                  <c:v>Доходы</c:v>
                </c:pt>
                <c:pt idx="2">
                  <c:v>Расходы</c:v>
                </c:pt>
                <c:pt idx="5">
                  <c:v>Дефицит</c:v>
                </c:pt>
              </c:strCache>
            </c:strRef>
          </c:cat>
          <c:val>
            <c:numRef>
              <c:f>Лист1!$D$2:$D$9</c:f>
              <c:numCache>
                <c:formatCode>General</c:formatCode>
                <c:ptCount val="8"/>
                <c:pt idx="0">
                  <c:v>12067.1</c:v>
                </c:pt>
                <c:pt idx="2">
                  <c:v>12407.3</c:v>
                </c:pt>
                <c:pt idx="5">
                  <c:v>340.2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отчет 2022</c:v>
                </c:pt>
              </c:strCache>
            </c:strRef>
          </c:tx>
          <c:dLbls>
            <c:delete val="1"/>
          </c:dLbls>
          <c:cat>
            <c:strRef>
              <c:f>Лист1!$A$2:$A$9</c:f>
              <c:strCache>
                <c:ptCount val="6"/>
                <c:pt idx="0">
                  <c:v>Доходы</c:v>
                </c:pt>
                <c:pt idx="2">
                  <c:v>Расходы</c:v>
                </c:pt>
                <c:pt idx="5">
                  <c:v>Дефицит</c:v>
                </c:pt>
              </c:strCache>
            </c:strRef>
          </c:cat>
          <c:val>
            <c:numRef>
              <c:f>Лист1!$E$2:$E$9</c:f>
              <c:numCache>
                <c:formatCode>General</c:formatCode>
                <c:ptCount val="8"/>
                <c:pt idx="0">
                  <c:v>11700.2</c:v>
                </c:pt>
                <c:pt idx="2">
                  <c:v>11324.7</c:v>
                </c:pt>
                <c:pt idx="5">
                  <c:v>375.5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отчет2022</c:v>
                </c:pt>
              </c:strCache>
            </c:strRef>
          </c:tx>
          <c:cat>
            <c:strRef>
              <c:f>Лист1!$A$2:$A$9</c:f>
              <c:strCache>
                <c:ptCount val="6"/>
                <c:pt idx="0">
                  <c:v>Доходы</c:v>
                </c:pt>
                <c:pt idx="2">
                  <c:v>Расходы</c:v>
                </c:pt>
                <c:pt idx="5">
                  <c:v>Дефицит</c:v>
                </c:pt>
              </c:strCache>
            </c:strRef>
          </c:cat>
          <c:val>
            <c:numRef>
              <c:f>Лист1!$F$2:$F$9</c:f>
              <c:numCache>
                <c:formatCode>General</c:formatCode>
                <c:ptCount val="8"/>
                <c:pt idx="0">
                  <c:v>13230</c:v>
                </c:pt>
                <c:pt idx="2">
                  <c:v>13372.2</c:v>
                </c:pt>
                <c:pt idx="5">
                  <c:v>142.19999999999999</c:v>
                </c:pt>
              </c:numCache>
            </c:numRef>
          </c:val>
        </c:ser>
        <c:dLbls>
          <c:showVal val="1"/>
        </c:dLbls>
        <c:axId val="139814016"/>
        <c:axId val="139815552"/>
      </c:barChart>
      <c:catAx>
        <c:axId val="139814016"/>
        <c:scaling>
          <c:orientation val="minMax"/>
        </c:scaling>
        <c:axPos val="b"/>
        <c:numFmt formatCode="General" sourceLinked="0"/>
        <c:tickLblPos val="nextTo"/>
        <c:crossAx val="139815552"/>
        <c:crosses val="autoZero"/>
        <c:auto val="1"/>
        <c:lblAlgn val="ctr"/>
        <c:lblOffset val="100"/>
      </c:catAx>
      <c:valAx>
        <c:axId val="139815552"/>
        <c:scaling>
          <c:orientation val="minMax"/>
        </c:scaling>
        <c:axPos val="l"/>
        <c:majorGridlines/>
        <c:numFmt formatCode="General" sourceLinked="1"/>
        <c:tickLblPos val="nextTo"/>
        <c:crossAx val="13981401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 2019г., тыс. руб.</c:v>
                </c:pt>
              </c:strCache>
            </c:strRef>
          </c:tx>
          <c:explosion val="13"/>
          <c:dLbls>
            <c:delete val="1"/>
          </c:dLbls>
          <c:cat>
            <c:strRef>
              <c:f>Лист1!$A$2:$A$5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940.3</c:v>
                </c:pt>
                <c:pt idx="1">
                  <c:v>689</c:v>
                </c:pt>
                <c:pt idx="2">
                  <c:v>10511.5</c:v>
                </c:pt>
              </c:numCache>
            </c:numRef>
          </c:val>
        </c:ser>
        <c:dLbls>
          <c:showVal val="1"/>
        </c:dLbls>
        <c:firstSliceAng val="0"/>
      </c:pieChart>
    </c:plotArea>
    <c:legend>
      <c:legendPos val="r"/>
      <c:legendEntry>
        <c:idx val="3"/>
        <c:delete val="1"/>
      </c:legendEntry>
      <c:layout/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Факт 2019г., тыс. руб.</c:v>
                </c:pt>
              </c:strCache>
            </c:strRef>
          </c:tx>
          <c:dPt>
            <c:idx val="0"/>
            <c:explosion val="16"/>
          </c:dPt>
          <c:dPt>
            <c:idx val="2"/>
            <c:explosion val="13"/>
          </c:dPt>
          <c:dLbls>
            <c:delete val="1"/>
          </c:dLbls>
          <c:cat>
            <c:strRef>
              <c:f>Лист1!$A$2:$A$5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940.6</c:v>
                </c:pt>
                <c:pt idx="1">
                  <c:v>689.6</c:v>
                </c:pt>
                <c:pt idx="2">
                  <c:v>8301.2999999999847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  <c:dLbls>
          <c:showVal val="1"/>
        </c:dLbls>
        <c:firstSliceAng val="0"/>
      </c:pieChart>
    </c:plotArea>
    <c:legend>
      <c:legendPos val="r"/>
      <c:legendEntry>
        <c:idx val="3"/>
        <c:delete val="1"/>
      </c:legendEntry>
      <c:layout/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0.74138</cdr:x>
      <cdr:y>0.50467</cdr:y>
    </cdr:from>
    <cdr:to>
      <cdr:x>0.86034</cdr:x>
      <cdr:y>0.82094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143668" y="2143140"/>
          <a:ext cx="985838" cy="13430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427B5-5D43-4C87-8070-F1B49970B559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01688"/>
            <a:ext cx="5346700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335D79-C321-49DD-9FDD-CD4D1C2AC9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175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7" name="Рисунок 36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8" name="Рисунок 37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 cstate="print"/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Образец заголовка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81D043D1-1D63-4530-91C3-82076C3E88F7}" type="datetime">
              <a:rPr lang="ru-RU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pPr>
                <a:lnSpc>
                  <a:spcPct val="100000"/>
                </a:lnSpc>
              </a:pPr>
              <a:t>12.03.2024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ru-RU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77572995-5208-4B36-92AB-903524723C50}" type="slidenum">
              <a:rPr lang="ru-RU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Для правки структуры щёлкните мышью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Второй уровень структуры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Третий уровень структуры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Четвёртый уровень структуры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Пятый уровень структуры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Шестой уровень структуры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ivysokovo@yandex.ru" TargetMode="Externa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ivysokovo@yandex.r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ivysokovo.ru/tinybrowser/images/gerb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857250" cy="1076326"/>
          </a:xfrm>
          <a:prstGeom prst="rect">
            <a:avLst/>
          </a:prstGeom>
          <a:noFill/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-438869"/>
            <a:ext cx="364202" cy="13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133308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5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Roboto"/>
                <a:cs typeface="Arial" pitchFamily="34" charset="0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5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Roboto"/>
                <a:cs typeface="Arial" pitchFamily="34" charset="0"/>
              </a:rPr>
              <a:t/>
            </a:r>
            <a:br>
              <a:rPr kumimoji="0" lang="ru-RU" sz="25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Roboto"/>
                <a:cs typeface="Arial" pitchFamily="34" charset="0"/>
              </a:rPr>
            </a:br>
            <a:endParaRPr kumimoji="0" lang="ru-RU" sz="25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Roboto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47864" y="5085184"/>
            <a:ext cx="501278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000" b="1" i="1" dirty="0" smtClean="0">
                <a:latin typeface="Times New Roman" pitchFamily="18" charset="0"/>
                <a:cs typeface="Times New Roman" pitchFamily="18" charset="0"/>
              </a:rPr>
              <a:t>к Решению Совета Илья- </a:t>
            </a:r>
            <a:r>
              <a:rPr lang="ru-RU" altLang="ru-RU" sz="2000" b="1" i="1" dirty="0" err="1" smtClean="0">
                <a:latin typeface="Times New Roman" pitchFamily="18" charset="0"/>
                <a:cs typeface="Times New Roman" pitchFamily="18" charset="0"/>
              </a:rPr>
              <a:t>Высоковского</a:t>
            </a:r>
            <a:r>
              <a:rPr lang="ru-RU" alt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altLang="ru-RU" sz="2000" b="1" i="1" dirty="0" smtClean="0">
                <a:latin typeface="Times New Roman" pitchFamily="18" charset="0"/>
                <a:cs typeface="Times New Roman" pitchFamily="18" charset="0"/>
              </a:rPr>
              <a:t>сельского поселения №</a:t>
            </a:r>
            <a:r>
              <a:rPr lang="ru-RU" altLang="ru-RU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i="1" dirty="0" smtClean="0">
                <a:latin typeface="Times New Roman" pitchFamily="18" charset="0"/>
                <a:cs typeface="Times New Roman" pitchFamily="18" charset="0"/>
              </a:rPr>
              <a:t>41 от 23 марта</a:t>
            </a:r>
          </a:p>
          <a:p>
            <a:r>
              <a:rPr lang="ru-RU" altLang="ru-RU" sz="2000" b="1" i="1" dirty="0" smtClean="0">
                <a:latin typeface="Times New Roman" pitchFamily="18" charset="0"/>
                <a:cs typeface="Times New Roman" pitchFamily="18" charset="0"/>
              </a:rPr>
              <a:t> 2021 года «Об утверждении отчета  об </a:t>
            </a: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исполнении бюджета за 2020год»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259632" y="0"/>
            <a:ext cx="7884368" cy="1469520"/>
          </a:xfrm>
          <a:solidFill>
            <a:schemeClr val="accent4"/>
          </a:solidFill>
        </p:spPr>
        <p:txBody>
          <a:bodyPr/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Бюджет для граждан : </a:t>
            </a:r>
            <a:r>
              <a:rPr lang="ru-RU" altLang="ru-RU" sz="32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итоги за </a:t>
            </a:r>
            <a:r>
              <a:rPr lang="ru-RU" altLang="ru-RU" sz="32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altLang="ru-RU" sz="32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1\Desktop\4538cc28ca71202cfd386742d4e08e9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42664"/>
            <a:ext cx="8532440" cy="481227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051720" y="12687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428604"/>
            <a:ext cx="7772040" cy="785818"/>
          </a:xfrm>
        </p:spPr>
        <p:txBody>
          <a:bodyPr/>
          <a:lstStyle/>
          <a:p>
            <a:pPr algn="ctr"/>
            <a:r>
              <a:rPr lang="ru-RU" sz="2800" b="1" strike="noStrike" spc="-1" dirty="0" smtClean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Доходы бюджета </a:t>
            </a:r>
            <a:r>
              <a:rPr lang="ru-RU" sz="2800" b="1" spc="-1" dirty="0" smtClean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Илья - </a:t>
            </a:r>
            <a:r>
              <a:rPr lang="ru-RU" sz="2800" b="1" spc="-1" dirty="0" err="1" smtClean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Высоковского</a:t>
            </a:r>
            <a:r>
              <a:rPr lang="ru-RU" sz="2800" b="1" strike="noStrike" spc="-1" dirty="0" smtClean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 сельского поселения за </a:t>
            </a:r>
            <a:r>
              <a:rPr lang="ru-RU" sz="2800" b="1" strike="noStrike" spc="-1" dirty="0" smtClean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2800" b="1" strike="noStrike" spc="-1" dirty="0" smtClean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/>
          </p:nvPr>
        </p:nvSpPr>
        <p:spPr>
          <a:xfrm>
            <a:off x="457200" y="1357298"/>
            <a:ext cx="4015800" cy="500066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План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2023г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13231,4тыс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руб.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/>
          </p:nvPr>
        </p:nvSpPr>
        <p:spPr>
          <a:xfrm>
            <a:off x="4674240" y="1500174"/>
            <a:ext cx="4015800" cy="428628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Факт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2023г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13230,0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тыс. руб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5" name="Содержимое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3071749002"/>
              </p:ext>
            </p:extLst>
          </p:nvPr>
        </p:nvGraphicFramePr>
        <p:xfrm>
          <a:off x="457200" y="1857364"/>
          <a:ext cx="4038600" cy="4268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Содержимое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4228107763"/>
              </p:ext>
            </p:extLst>
          </p:nvPr>
        </p:nvGraphicFramePr>
        <p:xfrm>
          <a:off x="4648200" y="1928802"/>
          <a:ext cx="4038600" cy="4197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928800" y="214200"/>
            <a:ext cx="7071840" cy="577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3200" b="1" strike="noStrike" spc="-1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РАСХОДЫ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428760" y="785880"/>
            <a:ext cx="8429400" cy="30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Исполнение бюджета </a:t>
            </a:r>
            <a:r>
              <a:rPr lang="ru-RU" sz="1600" spc="-1" dirty="0" err="1" smtClean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Илья-Высоковского</a:t>
            </a:r>
            <a:r>
              <a:rPr lang="ru-RU" sz="1600" b="0" strike="noStrike" spc="-1" dirty="0" smtClean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0" strike="noStrike" spc="-1" dirty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сельского поселения по муниципальным программам за </a:t>
            </a:r>
            <a:r>
              <a:rPr lang="ru-RU" sz="1600" b="0" strike="noStrike" spc="-1" dirty="0" smtClean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1600" b="0" strike="noStrike" spc="-1" dirty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6" name="Table 3"/>
          <p:cNvGraphicFramePr/>
          <p:nvPr>
            <p:extLst>
              <p:ext uri="{D42A27DB-BD31-4B8C-83A1-F6EECF244321}">
                <p14:modId xmlns="" xmlns:p14="http://schemas.microsoft.com/office/powerpoint/2010/main" val="2742880180"/>
              </p:ext>
            </p:extLst>
          </p:nvPr>
        </p:nvGraphicFramePr>
        <p:xfrm>
          <a:off x="357120" y="1714320"/>
          <a:ext cx="8572320" cy="3291840"/>
        </p:xfrm>
        <a:graphic>
          <a:graphicData uri="http://schemas.openxmlformats.org/drawingml/2006/table">
            <a:tbl>
              <a:tblPr/>
              <a:tblGrid>
                <a:gridCol w="4500720"/>
                <a:gridCol w="1428480"/>
                <a:gridCol w="1428480"/>
                <a:gridCol w="1214640"/>
              </a:tblGrid>
              <a:tr h="365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Наименование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2A37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План на </a:t>
                      </a:r>
                      <a:r>
                        <a:rPr lang="ru-RU" sz="1200" b="1" strike="noStrike" spc="-1" dirty="0" smtClean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2023 </a:t>
                      </a: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год,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тыс.рублей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2A37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Исполнено за </a:t>
                      </a:r>
                      <a:r>
                        <a:rPr lang="ru-RU" sz="1200" b="1" strike="noStrike" spc="-1" dirty="0" smtClean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2023 </a:t>
                      </a: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год, тыс. рублей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2A37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Процент исполнения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2A376"/>
                    </a:solidFill>
                  </a:tcPr>
                </a:tc>
              </a:tr>
              <a:tr h="54792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Муниципальная  программа  </a:t>
                      </a: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«Ремонт и содержание дорог в границах населенных пунктов Илья- </a:t>
                      </a:r>
                      <a:r>
                        <a:rPr lang="ru-RU" sz="1200" b="0" strike="noStrike" spc="-1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Высоковского</a:t>
                      </a: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 сельского поселения </a:t>
                      </a:r>
                      <a:r>
                        <a:rPr lang="ru-RU" sz="1200" b="0" strike="noStrike" spc="-1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Пучежского</a:t>
                      </a: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 муниципального района»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3108,5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3108,5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100,0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</a:tr>
              <a:tr h="3654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Муниципальная  программа  </a:t>
                      </a: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«Благоустройство</a:t>
                      </a:r>
                      <a:r>
                        <a:rPr lang="ru-RU" sz="1200" b="0" strike="noStrike" spc="-1" baseline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 населенных пунктов </a:t>
                      </a:r>
                      <a:r>
                        <a:rPr lang="ru-RU" sz="1200" b="0" strike="noStrike" spc="-1" baseline="0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Илья-Высоковского</a:t>
                      </a:r>
                      <a:r>
                        <a:rPr lang="ru-RU" sz="1200" b="0" strike="noStrike" spc="-1" baseline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 сельского поселения </a:t>
                      </a:r>
                      <a:r>
                        <a:rPr lang="ru-RU" sz="1200" b="0" strike="noStrike" spc="-1" baseline="0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Пучежского</a:t>
                      </a:r>
                      <a:r>
                        <a:rPr lang="ru-RU" sz="1200" b="0" strike="noStrike" spc="-1" baseline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 муниципального района»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 </a:t>
                      </a: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321,4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 </a:t>
                      </a: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237,8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96,4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</a:tr>
              <a:tr h="54792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Муниципальная программа </a:t>
                      </a: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«Забота</a:t>
                      </a:r>
                      <a:r>
                        <a:rPr lang="ru-RU" sz="1200" b="0" strike="noStrike" spc="-1" baseline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 и внимание в Илья- Высоковском сельском поселении </a:t>
                      </a:r>
                      <a:r>
                        <a:rPr lang="ru-RU" sz="1200" b="0" strike="noStrike" spc="-1" baseline="0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Пучежского</a:t>
                      </a:r>
                      <a:r>
                        <a:rPr lang="ru-RU" sz="1200" b="0" strike="noStrike" spc="-1" baseline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 муниципального района</a:t>
                      </a: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»  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67,5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67,4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99,9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</a:tr>
              <a:tr h="54792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Муниципальная  программа  «</a:t>
                      </a: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Развитие физической культуры и спорта в </a:t>
                      </a:r>
                      <a:r>
                        <a:rPr lang="ru-RU" sz="1200" b="0" strike="noStrike" spc="-1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Илья-Высоковском</a:t>
                      </a: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 сельском поселении </a:t>
                      </a:r>
                      <a:r>
                        <a:rPr lang="ru-RU" sz="1200" b="0" strike="noStrike" spc="-1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Пучежского</a:t>
                      </a: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 муниципального района»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0,00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0,00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0,00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Итого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5497,4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 pitchFamily="18" charset="0"/>
                          <a:cs typeface="Times New Roman" pitchFamily="18" charset="0"/>
                        </a:rPr>
                        <a:t>5413,7</a:t>
                      </a:r>
                      <a:endParaRPr lang="ru-RU" sz="1200" b="1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400" marR="6840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98,5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500040" y="357120"/>
            <a:ext cx="842940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Исполнение </a:t>
            </a:r>
            <a:r>
              <a:rPr lang="ru-RU" sz="1800" b="0" strike="noStrike" spc="-1" dirty="0" smtClean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бюджета Илья- </a:t>
            </a:r>
            <a:r>
              <a:rPr lang="ru-RU" sz="1800" b="0" strike="noStrike" spc="-1" dirty="0" err="1" smtClean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Высоковского</a:t>
            </a:r>
            <a:r>
              <a:rPr lang="ru-RU" sz="1800" b="0" strike="noStrike" spc="-1" dirty="0" smtClean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b="0" strike="noStrike" spc="-1" dirty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сельского поселения по непрограммным направлениям деятельности за </a:t>
            </a:r>
            <a:r>
              <a:rPr lang="ru-RU" sz="1800" b="0" strike="noStrike" spc="-1" dirty="0" smtClean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1800" b="0" strike="noStrike" spc="-1" dirty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8" name="Table 2"/>
          <p:cNvGraphicFramePr/>
          <p:nvPr>
            <p:extLst>
              <p:ext uri="{D42A27DB-BD31-4B8C-83A1-F6EECF244321}">
                <p14:modId xmlns="" xmlns:p14="http://schemas.microsoft.com/office/powerpoint/2010/main" val="3327008743"/>
              </p:ext>
            </p:extLst>
          </p:nvPr>
        </p:nvGraphicFramePr>
        <p:xfrm>
          <a:off x="357120" y="1214280"/>
          <a:ext cx="8572320" cy="4509720"/>
        </p:xfrm>
        <a:graphic>
          <a:graphicData uri="http://schemas.openxmlformats.org/drawingml/2006/table">
            <a:tbl>
              <a:tblPr/>
              <a:tblGrid>
                <a:gridCol w="4500720"/>
                <a:gridCol w="1428480"/>
                <a:gridCol w="1428480"/>
                <a:gridCol w="1214640"/>
              </a:tblGrid>
              <a:tr h="365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Наименование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2A37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План на </a:t>
                      </a:r>
                      <a:r>
                        <a:rPr lang="ru-RU" sz="1200" b="1" strike="noStrike" spc="-1" dirty="0" smtClean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2023год</a:t>
                      </a: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,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тыс.рублей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2A37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Исполнено за </a:t>
                      </a:r>
                      <a:r>
                        <a:rPr lang="ru-RU" sz="1200" b="1" strike="noStrike" spc="-1" dirty="0" smtClean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2023 </a:t>
                      </a: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год, тыс. рублей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2A37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Процент исполнения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2A376"/>
                    </a:solidFill>
                  </a:tcPr>
                </a:tc>
              </a:tr>
              <a:tr h="5688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Непрограммные направления деятельности исполнительных органов местного самоуправления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3988,1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3761,5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94,3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</a:tr>
              <a:tr h="5688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Реализация полномочий Российской Федерации по первичному воинскому учету на территориях, где отсутствуют военные комиссариаты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115,4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115,4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100,0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</a:tr>
              <a:tr h="5688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Другие</a:t>
                      </a:r>
                      <a:r>
                        <a:rPr lang="ru-RU" sz="1200" b="0" strike="noStrike" spc="-1" baseline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 общегосударственные вопросы  в рамках </a:t>
                      </a:r>
                      <a:r>
                        <a:rPr lang="ru-RU" sz="1200" b="0" strike="noStrike" spc="-1" baseline="0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непрограмных</a:t>
                      </a:r>
                      <a:r>
                        <a:rPr lang="ru-RU" sz="1200" b="0" strike="noStrike" spc="-1" baseline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 направлениях деятельности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653,6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653,6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100,0</a:t>
                      </a:r>
                      <a:endParaRPr lang="ru-RU" sz="12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</a:tr>
              <a:tr h="5688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Пенсионное обеспечение муниципальных служащих</a:t>
                      </a:r>
                      <a:endParaRPr lang="ru-RU" sz="12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144,0</a:t>
                      </a:r>
                      <a:endParaRPr lang="ru-RU" sz="12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144,0</a:t>
                      </a:r>
                      <a:endParaRPr lang="ru-RU" sz="12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100,0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</a:tr>
              <a:tr h="5688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 pitchFamily="18" charset="0"/>
                          <a:cs typeface="Times New Roman" pitchFamily="18" charset="0"/>
                        </a:rPr>
                        <a:t>Организация </a:t>
                      </a:r>
                      <a:r>
                        <a:rPr lang="ru-RU" sz="1200" b="0" strike="noStrike" spc="-1" baseline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 pitchFamily="18" charset="0"/>
                          <a:cs typeface="Times New Roman" pitchFamily="18" charset="0"/>
                        </a:rPr>
                        <a:t> профессионального образования</a:t>
                      </a: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 pitchFamily="18" charset="0"/>
                          <a:cs typeface="Times New Roman" pitchFamily="18" charset="0"/>
                        </a:rPr>
                        <a:t> в рамках </a:t>
                      </a:r>
                      <a:r>
                        <a:rPr lang="ru-RU" sz="1200" b="0" strike="noStrike" spc="-1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 pitchFamily="18" charset="0"/>
                          <a:cs typeface="Times New Roman" pitchFamily="18" charset="0"/>
                        </a:rPr>
                        <a:t>непрограмных</a:t>
                      </a: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 pitchFamily="18" charset="0"/>
                          <a:cs typeface="Times New Roman" pitchFamily="18" charset="0"/>
                        </a:rPr>
                        <a:t> направления деятельности </a:t>
                      </a:r>
                      <a:endParaRPr lang="ru-RU" sz="12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 pitchFamily="18" charset="0"/>
                          <a:cs typeface="Times New Roman" pitchFamily="18" charset="0"/>
                        </a:rPr>
                        <a:t>6,9</a:t>
                      </a:r>
                      <a:endParaRPr lang="ru-RU" sz="12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400" marR="6840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 pitchFamily="18" charset="0"/>
                          <a:cs typeface="Times New Roman" pitchFamily="18" charset="0"/>
                        </a:rPr>
                        <a:t>6,9</a:t>
                      </a:r>
                      <a:endParaRPr lang="ru-RU" sz="12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400" marR="6840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2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400" marR="6840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</a:tr>
              <a:tr h="5688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 pitchFamily="18" charset="0"/>
                          <a:cs typeface="Times New Roman" pitchFamily="18" charset="0"/>
                        </a:rPr>
                        <a:t>Обеспечение жителей поселения услугами организаций культуры в рамках </a:t>
                      </a:r>
                      <a:r>
                        <a:rPr lang="ru-RU" sz="1200" b="0" strike="noStrike" spc="-1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 pitchFamily="18" charset="0"/>
                          <a:cs typeface="Times New Roman" pitchFamily="18" charset="0"/>
                        </a:rPr>
                        <a:t>непрограмных</a:t>
                      </a: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 pitchFamily="18" charset="0"/>
                          <a:cs typeface="Times New Roman" pitchFamily="18" charset="0"/>
                        </a:rPr>
                        <a:t> направления деятельности </a:t>
                      </a:r>
                      <a:endParaRPr lang="ru-RU" sz="12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 pitchFamily="18" charset="0"/>
                          <a:cs typeface="Times New Roman" pitchFamily="18" charset="0"/>
                        </a:rPr>
                        <a:t>3277,2</a:t>
                      </a:r>
                      <a:endParaRPr lang="ru-RU" sz="12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400" marR="6840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 pitchFamily="18" charset="0"/>
                          <a:cs typeface="Times New Roman" pitchFamily="18" charset="0"/>
                        </a:rPr>
                        <a:t>3277,2</a:t>
                      </a:r>
                      <a:endParaRPr lang="ru-RU" sz="12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400" marR="6840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2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400" marR="6840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</a:tr>
              <a:tr h="568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Итого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8185,2</a:t>
                      </a:r>
                      <a:endParaRPr lang="ru-RU" sz="1400" b="1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7958,6</a:t>
                      </a:r>
                      <a:endParaRPr lang="ru-RU" sz="1400" b="1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97,2</a:t>
                      </a:r>
                      <a:endParaRPr lang="ru-RU" sz="1400" b="1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714240" y="214200"/>
            <a:ext cx="7572240" cy="821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2400" b="0" strike="noStrike" spc="-1" dirty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Структура расходов бюджета </a:t>
            </a:r>
            <a:r>
              <a:rPr lang="ru-RU" sz="2400" spc="-1" dirty="0" smtClean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Илья- </a:t>
            </a:r>
            <a:r>
              <a:rPr lang="ru-RU" sz="2400" spc="-1" dirty="0" err="1" smtClean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Высоковского</a:t>
            </a:r>
            <a:r>
              <a:rPr lang="ru-RU" sz="2400" spc="-1" dirty="0" smtClean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strike="noStrike" spc="-1" dirty="0" smtClean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strike="noStrike" spc="-1" dirty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сельского поселения за </a:t>
            </a:r>
            <a:r>
              <a:rPr lang="ru-RU" sz="2400" b="0" strike="noStrike" spc="-1" dirty="0" smtClean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2400" b="0" strike="noStrike" spc="-1" dirty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год по основным разделам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0" name="Table 2"/>
          <p:cNvGraphicFramePr/>
          <p:nvPr>
            <p:extLst>
              <p:ext uri="{D42A27DB-BD31-4B8C-83A1-F6EECF244321}">
                <p14:modId xmlns="" xmlns:p14="http://schemas.microsoft.com/office/powerpoint/2010/main" val="1991194896"/>
              </p:ext>
            </p:extLst>
          </p:nvPr>
        </p:nvGraphicFramePr>
        <p:xfrm>
          <a:off x="500040" y="1714490"/>
          <a:ext cx="8429400" cy="4225750"/>
        </p:xfrm>
        <a:graphic>
          <a:graphicData uri="http://schemas.openxmlformats.org/drawingml/2006/table">
            <a:tbl>
              <a:tblPr/>
              <a:tblGrid>
                <a:gridCol w="928440"/>
                <a:gridCol w="3357360"/>
                <a:gridCol w="1428480"/>
                <a:gridCol w="1643040"/>
                <a:gridCol w="1072080"/>
              </a:tblGrid>
              <a:tr h="4693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Раздел подраздел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2A37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Наименование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2A37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План на </a:t>
                      </a:r>
                      <a:r>
                        <a:rPr lang="ru-RU" sz="1200" b="1" strike="noStrike" spc="-1" dirty="0" smtClean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2023год</a:t>
                      </a: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, тыс.рублей.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2A37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Исполнено за </a:t>
                      </a:r>
                      <a:r>
                        <a:rPr lang="ru-RU" sz="1200" b="1" strike="noStrike" spc="-1" dirty="0" smtClean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2023год</a:t>
                      </a: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, тыс. рублей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2A37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Процент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выполнения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2A376"/>
                    </a:solidFill>
                  </a:tcPr>
                </a:tc>
              </a:tr>
              <a:tr h="6571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0102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671,5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671,5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100,0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</a:tr>
              <a:tr h="8737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0104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3 </a:t>
                      </a: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272,4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3045,8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93,1</a:t>
                      </a:r>
                      <a:endParaRPr lang="ru-RU" sz="12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</a:tr>
              <a:tr h="3751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0105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Судебная система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0,00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0,00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0,00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</a:tr>
              <a:tr h="6571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0106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44,2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44,2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100,0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</a:tr>
              <a:tr h="3751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0113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Другие общегосударственные вопросы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653,6</a:t>
                      </a:r>
                      <a:endParaRPr lang="ru-RU" sz="12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653,6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100,0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</a:tr>
              <a:tr h="5945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0100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1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Итого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 pitchFamily="18" charset="0"/>
                          <a:cs typeface="Times New Roman" pitchFamily="18" charset="0"/>
                        </a:rPr>
                        <a:t>4641,7</a:t>
                      </a:r>
                      <a:endParaRPr lang="ru-RU" sz="1400" b="1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 pitchFamily="18" charset="0"/>
                          <a:cs typeface="Times New Roman" pitchFamily="18" charset="0"/>
                        </a:rPr>
                        <a:t>4415,1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 pitchFamily="18" charset="0"/>
                          <a:cs typeface="Times New Roman" pitchFamily="18" charset="0"/>
                        </a:rPr>
                        <a:t>95,1</a:t>
                      </a:r>
                      <a:endParaRPr lang="ru-RU" sz="1400" b="1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</a:tr>
            </a:tbl>
          </a:graphicData>
        </a:graphic>
      </p:graphicFrame>
      <p:sp>
        <p:nvSpPr>
          <p:cNvPr id="91" name="CustomShape 3"/>
          <p:cNvSpPr/>
          <p:nvPr/>
        </p:nvSpPr>
        <p:spPr>
          <a:xfrm>
            <a:off x="428760" y="1071720"/>
            <a:ext cx="47858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Общегосударственные вопросы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714240" y="214200"/>
            <a:ext cx="7572240" cy="821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2400" b="0" strike="noStrike" spc="-1" dirty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Структура расходов бюджета </a:t>
            </a:r>
            <a:r>
              <a:rPr lang="ru-RU" sz="2400" spc="-1" dirty="0" smtClean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Илья- </a:t>
            </a:r>
            <a:r>
              <a:rPr lang="ru-RU" sz="2400" spc="-1" dirty="0" err="1" smtClean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Высоковского</a:t>
            </a:r>
            <a:r>
              <a:rPr lang="ru-RU" sz="2400" b="0" strike="noStrike" spc="-1" dirty="0" smtClean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ru-RU" sz="2400" b="0" strike="noStrike" spc="-1" dirty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сельского поселения за </a:t>
            </a:r>
            <a:r>
              <a:rPr lang="ru-RU" sz="2400" b="0" strike="noStrike" spc="-1" dirty="0" smtClean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2023 </a:t>
            </a:r>
            <a:r>
              <a:rPr lang="ru-RU" sz="2400" b="0" strike="noStrike" spc="-1" dirty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год по основным разделам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CustomShape 2"/>
          <p:cNvSpPr/>
          <p:nvPr/>
        </p:nvSpPr>
        <p:spPr>
          <a:xfrm>
            <a:off x="642960" y="1714320"/>
            <a:ext cx="378576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Национальная оборона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CustomShape 3"/>
          <p:cNvSpPr/>
          <p:nvPr/>
        </p:nvSpPr>
        <p:spPr>
          <a:xfrm>
            <a:off x="642960" y="2300040"/>
            <a:ext cx="6214680" cy="118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План на </a:t>
            </a:r>
            <a:r>
              <a:rPr lang="ru-RU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2023 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год: </a:t>
            </a:r>
            <a:r>
              <a:rPr lang="ru-RU" sz="2400" b="1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115,4</a:t>
            </a:r>
            <a:r>
              <a:rPr lang="ru-RU" sz="2400" b="1" strike="noStrike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ru-RU" sz="2400" b="0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тыс.рублей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Исполнено за </a:t>
            </a:r>
            <a:r>
              <a:rPr lang="ru-RU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2023 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год: </a:t>
            </a:r>
            <a:r>
              <a:rPr lang="ru-RU" sz="2400" b="1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115,4</a:t>
            </a:r>
            <a:r>
              <a:rPr lang="ru-RU" sz="2400" b="1" strike="noStrike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ru-RU" sz="2400" b="0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тыс.рублей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Процент выполнения: </a:t>
            </a:r>
            <a:r>
              <a:rPr lang="ru-RU" sz="2400" b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100,0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2"/>
          <p:cNvSpPr/>
          <p:nvPr/>
        </p:nvSpPr>
        <p:spPr>
          <a:xfrm>
            <a:off x="1515240" y="71280"/>
            <a:ext cx="67449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97" name="Table 3"/>
          <p:cNvGraphicFramePr/>
          <p:nvPr>
            <p:extLst>
              <p:ext uri="{D42A27DB-BD31-4B8C-83A1-F6EECF244321}">
                <p14:modId xmlns="" xmlns:p14="http://schemas.microsoft.com/office/powerpoint/2010/main" val="4205888275"/>
              </p:ext>
            </p:extLst>
          </p:nvPr>
        </p:nvGraphicFramePr>
        <p:xfrm>
          <a:off x="500040" y="785793"/>
          <a:ext cx="8429400" cy="1928827"/>
        </p:xfrm>
        <a:graphic>
          <a:graphicData uri="http://schemas.openxmlformats.org/drawingml/2006/table">
            <a:tbl>
              <a:tblPr/>
              <a:tblGrid>
                <a:gridCol w="928440"/>
                <a:gridCol w="3357360"/>
                <a:gridCol w="1428480"/>
                <a:gridCol w="1643040"/>
                <a:gridCol w="1072080"/>
              </a:tblGrid>
              <a:tr h="466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Раздел подраздел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2A37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Наименование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2A37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План на </a:t>
                      </a:r>
                      <a:r>
                        <a:rPr lang="ru-RU" sz="1200" b="1" strike="noStrike" spc="-1" dirty="0" smtClean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2023 </a:t>
                      </a: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год, тыс.рублей.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2A37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Исполнено за </a:t>
                      </a:r>
                      <a:r>
                        <a:rPr lang="ru-RU" sz="1200" b="1" strike="noStrike" spc="-1" dirty="0" smtClean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2023</a:t>
                      </a:r>
                      <a:r>
                        <a:rPr lang="ru-RU" sz="1200" b="1" strike="noStrike" spc="-1" baseline="0" dirty="0" smtClean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b="1" strike="noStrike" spc="-1" dirty="0" smtClean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год</a:t>
                      </a: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, тыс. рублей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2A37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Процент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выполнения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2A376"/>
                    </a:solidFill>
                  </a:tcPr>
                </a:tc>
              </a:tr>
              <a:tr h="52897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 pitchFamily="18" charset="0"/>
                          <a:cs typeface="Times New Roman" pitchFamily="18" charset="0"/>
                        </a:rPr>
                        <a:t>0405</a:t>
                      </a:r>
                      <a:endParaRPr lang="ru-RU" sz="12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2A37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 pitchFamily="18" charset="0"/>
                          <a:cs typeface="Times New Roman" pitchFamily="18" charset="0"/>
                        </a:rPr>
                        <a:t>Сельское</a:t>
                      </a:r>
                      <a:r>
                        <a:rPr lang="ru-RU" sz="1200" b="0" strike="noStrike" spc="-1" baseline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 pitchFamily="18" charset="0"/>
                          <a:cs typeface="Times New Roman" pitchFamily="18" charset="0"/>
                        </a:rPr>
                        <a:t> хозяйство и рыболовство</a:t>
                      </a:r>
                      <a:endParaRPr lang="ru-RU" sz="12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400" marR="6840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2A37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12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400" marR="6840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2A37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12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400" marR="6840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2A37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400" marR="6840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2A376"/>
                    </a:solidFill>
                  </a:tcPr>
                </a:tc>
              </a:tr>
              <a:tr h="3730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0409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Дорожное хозяйство (дорожные фонды)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3108,5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3108,5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100,0</a:t>
                      </a:r>
                      <a:endParaRPr lang="ru-RU" sz="12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</a:tr>
              <a:tr h="5600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0400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1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Итого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3108,5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3108,5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100,0</a:t>
                      </a:r>
                      <a:endParaRPr lang="ru-RU" sz="1200" b="1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</a:tr>
            </a:tbl>
          </a:graphicData>
        </a:graphic>
      </p:graphicFrame>
      <p:sp>
        <p:nvSpPr>
          <p:cNvPr id="98" name="CustomShape 4"/>
          <p:cNvSpPr/>
          <p:nvPr/>
        </p:nvSpPr>
        <p:spPr>
          <a:xfrm>
            <a:off x="3343320" y="357166"/>
            <a:ext cx="2787120" cy="64294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Национальная экономика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9" name="Table 5"/>
          <p:cNvGraphicFramePr/>
          <p:nvPr>
            <p:extLst>
              <p:ext uri="{D42A27DB-BD31-4B8C-83A1-F6EECF244321}">
                <p14:modId xmlns="" xmlns:p14="http://schemas.microsoft.com/office/powerpoint/2010/main" val="3110156201"/>
              </p:ext>
            </p:extLst>
          </p:nvPr>
        </p:nvGraphicFramePr>
        <p:xfrm>
          <a:off x="500040" y="3357562"/>
          <a:ext cx="8429400" cy="1792039"/>
        </p:xfrm>
        <a:graphic>
          <a:graphicData uri="http://schemas.openxmlformats.org/drawingml/2006/table">
            <a:tbl>
              <a:tblPr/>
              <a:tblGrid>
                <a:gridCol w="928440"/>
                <a:gridCol w="3357360"/>
                <a:gridCol w="1428480"/>
                <a:gridCol w="1643040"/>
                <a:gridCol w="1072080"/>
              </a:tblGrid>
              <a:tr h="421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Раздел подраздел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2A37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Наименование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2A37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План на </a:t>
                      </a:r>
                      <a:r>
                        <a:rPr lang="ru-RU" sz="1200" b="1" strike="noStrike" spc="-1" dirty="0" smtClean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2023год</a:t>
                      </a: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, тыс.рублей.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2A37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Исполнено за </a:t>
                      </a:r>
                      <a:r>
                        <a:rPr lang="ru-RU" sz="1200" b="1" strike="noStrike" spc="-1" dirty="0" smtClean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2023год</a:t>
                      </a: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, тыс. рублей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2A37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Процент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выполнения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2A376"/>
                    </a:solidFill>
                  </a:tcPr>
                </a:tc>
              </a:tr>
              <a:tr h="2800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0501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Жилищное хозяйство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0,00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0,00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0,00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</a:tr>
              <a:tr h="2531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0502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Коммунальное хозяйство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-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-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-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</a:tr>
              <a:tr h="2531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0503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Благоустройство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 </a:t>
                      </a: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321,4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</a:t>
                      </a:r>
                      <a:r>
                        <a:rPr lang="ru-RU" sz="1200" b="0" strike="noStrike" spc="-1" baseline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 </a:t>
                      </a:r>
                      <a:r>
                        <a:rPr lang="ru-RU" sz="1200" b="0" strike="noStrike" spc="-1" baseline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237,8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96,4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</a:tr>
              <a:tr h="5061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0500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1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Итого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200" b="1" strike="noStrike" spc="-1" baseline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strike="noStrike" spc="-1" baseline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 pitchFamily="18" charset="0"/>
                          <a:cs typeface="Times New Roman" pitchFamily="18" charset="0"/>
                        </a:rPr>
                        <a:t>321,4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200" b="1" strike="noStrike" spc="-1" baseline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strike="noStrike" spc="-1" baseline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 pitchFamily="18" charset="0"/>
                          <a:cs typeface="Times New Roman" pitchFamily="18" charset="0"/>
                        </a:rPr>
                        <a:t>237,8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 pitchFamily="18" charset="0"/>
                          <a:cs typeface="Times New Roman" pitchFamily="18" charset="0"/>
                        </a:rPr>
                        <a:t>96,4</a:t>
                      </a:r>
                      <a:endParaRPr lang="ru-RU" sz="12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</a:tr>
            </a:tbl>
          </a:graphicData>
        </a:graphic>
      </p:graphicFrame>
      <p:sp>
        <p:nvSpPr>
          <p:cNvPr id="100" name="CustomShape 6"/>
          <p:cNvSpPr/>
          <p:nvPr/>
        </p:nvSpPr>
        <p:spPr>
          <a:xfrm>
            <a:off x="2945880" y="2928934"/>
            <a:ext cx="3930120" cy="4286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800" b="1" strike="noStrike" spc="-1" dirty="0" err="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Жилищно</a:t>
            </a:r>
            <a:r>
              <a:rPr lang="ru-RU" sz="1800" b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 – коммунальное хозяйство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CustomShape 7"/>
          <p:cNvSpPr/>
          <p:nvPr/>
        </p:nvSpPr>
        <p:spPr>
          <a:xfrm>
            <a:off x="3214800" y="5286388"/>
            <a:ext cx="4000320" cy="4286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Культура и кинематография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" name="CustomShape 8"/>
          <p:cNvSpPr/>
          <p:nvPr/>
        </p:nvSpPr>
        <p:spPr>
          <a:xfrm>
            <a:off x="428760" y="5715016"/>
            <a:ext cx="6214680" cy="92869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План на </a:t>
            </a:r>
            <a:r>
              <a:rPr lang="ru-RU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год: </a:t>
            </a:r>
            <a:r>
              <a:rPr lang="ru-RU" sz="1400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3 277,2</a:t>
            </a:r>
            <a:r>
              <a:rPr lang="ru-RU" sz="1400" b="0" strike="noStrike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Исполнено за </a:t>
            </a:r>
            <a:r>
              <a:rPr lang="ru-RU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год: </a:t>
            </a:r>
            <a:r>
              <a:rPr lang="ru-RU" sz="1400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3 277,2</a:t>
            </a:r>
            <a:r>
              <a:rPr lang="ru-RU" sz="1400" b="0" strike="noStrike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Процент выполнения: </a:t>
            </a:r>
            <a:r>
              <a:rPr lang="ru-RU" sz="1400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100,0</a:t>
            </a:r>
            <a:endParaRPr lang="ru-RU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75" y="214313"/>
            <a:ext cx="8715375" cy="5540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000" b="1" dirty="0">
                <a:solidFill>
                  <a:srgbClr val="0070C0"/>
                </a:solidFill>
                <a:latin typeface="+mj-lt"/>
              </a:rPr>
              <a:t>Источники финансирования дефицита бюджета</a:t>
            </a:r>
            <a:endParaRPr lang="ru-RU" sz="30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69635" name="Rectangle 1"/>
          <p:cNvSpPr>
            <a:spLocks noChangeArrowheads="1"/>
          </p:cNvSpPr>
          <p:nvPr/>
        </p:nvSpPr>
        <p:spPr bwMode="auto">
          <a:xfrm>
            <a:off x="785786" y="5541297"/>
            <a:ext cx="707236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5085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Бюджет Илья 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Высоковского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сельского поселения за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год исполнен 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дефицитом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142,2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тыс.  руб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9637" name="Picture 3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85786" y="1214422"/>
            <a:ext cx="6929486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357166"/>
            <a:ext cx="8229600" cy="690634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Муниципальный долг </a:t>
            </a:r>
            <a:r>
              <a:rPr lang="ru-RU" sz="2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ИльяВысоковского</a:t>
            </a:r>
            <a:r>
              <a:rPr lang="ru-RU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сельского поселения </a:t>
            </a:r>
            <a:br>
              <a:rPr lang="ru-RU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Пучежского</a:t>
            </a:r>
            <a:r>
              <a:rPr lang="ru-RU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муниципального района  </a:t>
            </a:r>
            <a:r>
              <a:rPr lang="ru-RU" sz="1900" b="1" dirty="0" smtClean="0">
                <a:solidFill>
                  <a:schemeClr val="accent2"/>
                </a:solidFill>
                <a:latin typeface="Bookman Old Style" pitchFamily="18" charset="0"/>
              </a:rPr>
              <a:t/>
            </a:r>
            <a:br>
              <a:rPr lang="ru-RU" sz="1900" b="1" dirty="0" smtClean="0">
                <a:solidFill>
                  <a:schemeClr val="accent2"/>
                </a:solidFill>
                <a:latin typeface="Bookman Old Style" pitchFamily="18" charset="0"/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 smtClean="0"/>
          </a:p>
        </p:txBody>
      </p:sp>
      <p:pic>
        <p:nvPicPr>
          <p:cNvPr id="18661" name="Picture 229" descr="i?id=541359906-37-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3286124"/>
            <a:ext cx="4500562" cy="3179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663" name="Picture 231" descr="i?id=211768809-33-7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88" y="1071563"/>
            <a:ext cx="2357437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179513" y="3143250"/>
            <a:ext cx="4106738" cy="3310086"/>
          </a:xfrm>
          <a:prstGeom prst="rect">
            <a:avLst/>
          </a:prstGeom>
        </p:spPr>
        <p:txBody>
          <a:bodyPr/>
          <a:lstStyle/>
          <a:p>
            <a:pPr indent="265113">
              <a:lnSpc>
                <a:spcPct val="90000"/>
              </a:lnSpc>
              <a:spcBef>
                <a:spcPts val="600"/>
              </a:spcBef>
              <a:buClr>
                <a:schemeClr val="accent2"/>
              </a:buClr>
              <a:buSzPct val="85000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Согласно статье 9 решения о бюджете 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ИльяВысоковского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сельского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поселения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Пучежского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муниципального района Ивановской области на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год МУНИЦИПАЛЬНЫЙ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ДОЛГ 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Илья-Высоковского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сельского поселения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Пучежского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муниципального района утвержден:</a:t>
            </a:r>
          </a:p>
          <a:p>
            <a:pPr indent="265113">
              <a:lnSpc>
                <a:spcPct val="90000"/>
              </a:lnSpc>
              <a:spcBef>
                <a:spcPts val="600"/>
              </a:spcBef>
              <a:buClr>
                <a:schemeClr val="accent2"/>
              </a:buClr>
              <a:buSzPct val="85000"/>
              <a:defRPr/>
            </a:pPr>
            <a:endParaRPr lang="ru-RU" sz="2000" dirty="0">
              <a:solidFill>
                <a:schemeClr val="accent5">
                  <a:lumMod val="75000"/>
                </a:schemeClr>
              </a:solidFill>
            </a:endParaRPr>
          </a:p>
          <a:p>
            <a:pPr indent="265113" algn="ctr">
              <a:lnSpc>
                <a:spcPct val="90000"/>
              </a:lnSpc>
              <a:spcBef>
                <a:spcPts val="600"/>
              </a:spcBef>
              <a:buClr>
                <a:schemeClr val="accent2"/>
              </a:buClr>
              <a:buSzPct val="85000"/>
              <a:defRPr/>
            </a:pPr>
            <a:endParaRPr lang="ru-RU" sz="2000" dirty="0">
              <a:solidFill>
                <a:schemeClr val="accent5">
                  <a:lumMod val="75000"/>
                </a:schemeClr>
              </a:solidFill>
            </a:endParaRPr>
          </a:p>
          <a:p>
            <a:pPr indent="265113" algn="ctr">
              <a:lnSpc>
                <a:spcPct val="90000"/>
              </a:lnSpc>
              <a:spcBef>
                <a:spcPts val="600"/>
              </a:spcBef>
              <a:buClr>
                <a:schemeClr val="accent2"/>
              </a:buClr>
              <a:buSzPct val="85000"/>
              <a:defRPr/>
            </a:pPr>
            <a:endParaRPr lang="ru-RU" sz="2000" dirty="0">
              <a:solidFill>
                <a:schemeClr val="accent5">
                  <a:lumMod val="75000"/>
                </a:schemeClr>
              </a:solidFill>
            </a:endParaRPr>
          </a:p>
          <a:p>
            <a:pPr indent="265113" algn="ctr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defRPr/>
            </a:pPr>
            <a:endParaRPr lang="ru-RU" sz="20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5113" algn="ctr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defRPr/>
            </a:pPr>
            <a:endParaRPr lang="ru-RU" sz="20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5113" algn="ctr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defRPr/>
            </a:pPr>
            <a:endParaRPr lang="ru-RU" sz="20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662" name="Прямоугольник 14"/>
          <p:cNvSpPr>
            <a:spLocks noChangeArrowheads="1"/>
          </p:cNvSpPr>
          <p:nvPr/>
        </p:nvSpPr>
        <p:spPr bwMode="auto">
          <a:xfrm>
            <a:off x="4572000" y="1000125"/>
            <a:ext cx="385762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Статья 9 «Муниципальные заимствования, муниципальный долг </a:t>
            </a: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Илья-Высоковского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сельского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поселения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Пучежского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муниципального района и расходы на его обслуживание» </a:t>
            </a:r>
          </a:p>
        </p:txBody>
      </p:sp>
      <p:sp>
        <p:nvSpPr>
          <p:cNvPr id="18" name="Прямоугольник 17"/>
          <p:cNvSpPr/>
          <p:nvPr/>
        </p:nvSpPr>
        <p:spPr>
          <a:xfrm rot="19817949">
            <a:off x="6909426" y="4118224"/>
            <a:ext cx="1190647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ДОЛГ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857250" y="5857875"/>
            <a:ext cx="2928938" cy="3698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1800" dirty="0">
                <a:latin typeface="+mj-lt"/>
              </a:rPr>
              <a:t>    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- в сумме 0,00 руб..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500"/>
                                        <p:tgtEl>
                                          <p:spTgt spid="18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500"/>
                                        <p:tgtEl>
                                          <p:spTgt spid="18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utoUpdateAnimBg="0"/>
      <p:bldP spid="1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0825"/>
            <a:ext cx="8229600" cy="619125"/>
          </a:xfrm>
        </p:spPr>
        <p:txBody>
          <a:bodyPr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Обратная связь</a:t>
            </a:r>
          </a:p>
        </p:txBody>
      </p:sp>
      <p:sp>
        <p:nvSpPr>
          <p:cNvPr id="122887" name="Rectangle 7"/>
          <p:cNvSpPr>
            <a:spLocks noChangeArrowheads="1"/>
          </p:cNvSpPr>
          <p:nvPr/>
        </p:nvSpPr>
        <p:spPr bwMode="auto">
          <a:xfrm>
            <a:off x="642938" y="986680"/>
            <a:ext cx="8143875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endParaRPr lang="ru-RU" sz="1800" dirty="0">
              <a:solidFill>
                <a:srgbClr val="080808"/>
              </a:solidFill>
              <a:latin typeface="+mj-lt"/>
            </a:endParaRPr>
          </a:p>
          <a:p>
            <a:pPr algn="ctr">
              <a:defRPr/>
            </a:pPr>
            <a:r>
              <a:rPr lang="ru-RU" sz="18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Презентация подготовлена администрацией </a:t>
            </a:r>
            <a:r>
              <a:rPr lang="ru-RU" dirty="0" err="1" smtClean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Илья-Высоковского</a:t>
            </a:r>
            <a:r>
              <a:rPr lang="ru-RU" sz="1800" dirty="0" smtClean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сельского поселения  </a:t>
            </a:r>
            <a:r>
              <a:rPr lang="ru-RU" dirty="0" err="1" smtClean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Пучежского</a:t>
            </a:r>
            <a:r>
              <a:rPr lang="ru-RU" sz="1800" dirty="0" smtClean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муниципального района Ивановской области </a:t>
            </a:r>
          </a:p>
          <a:p>
            <a:pPr algn="ctr">
              <a:defRPr/>
            </a:pPr>
            <a:endParaRPr lang="ru-RU" sz="1800" dirty="0">
              <a:solidFill>
                <a:srgbClr val="080808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8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Мы надеемся, что представленная информация оказалась </a:t>
            </a:r>
          </a:p>
          <a:p>
            <a:pPr algn="ctr">
              <a:defRPr/>
            </a:pPr>
            <a:r>
              <a:rPr lang="ru-RU" sz="18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для Вас полезной и интересной.</a:t>
            </a:r>
          </a:p>
          <a:p>
            <a:pPr algn="ctr">
              <a:defRPr/>
            </a:pPr>
            <a:endParaRPr lang="ru-RU" sz="1800" dirty="0">
              <a:solidFill>
                <a:srgbClr val="080808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8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Свои вопросы и предложения Вы можете направить в администрацию </a:t>
            </a:r>
            <a:r>
              <a:rPr lang="ru-RU" dirty="0" err="1" smtClean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Илья-Высоковского</a:t>
            </a:r>
            <a:r>
              <a:rPr lang="ru-RU" sz="1800" dirty="0" smtClean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сельского поселения  </a:t>
            </a:r>
            <a:r>
              <a:rPr lang="ru-RU" dirty="0" err="1" smtClean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Пучежского</a:t>
            </a:r>
            <a:r>
              <a:rPr lang="ru-RU" dirty="0" smtClean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муниципального </a:t>
            </a:r>
            <a:r>
              <a:rPr lang="ru-RU" sz="18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района Ивановской области: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8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 по телефону (факсу) 8 (</a:t>
            </a:r>
            <a:r>
              <a:rPr lang="ru-RU" sz="1800" dirty="0" smtClean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49345) 2-71-36</a:t>
            </a:r>
            <a:endParaRPr lang="ru-RU" sz="1800" dirty="0">
              <a:solidFill>
                <a:srgbClr val="080808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ru-RU" sz="18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 на адрес электронной </a:t>
            </a:r>
            <a:r>
              <a:rPr lang="ru-RU" sz="1800" dirty="0" smtClean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почты: </a:t>
            </a:r>
            <a:r>
              <a:rPr lang="en-US" b="1" u="sng" spc="-1" dirty="0" smtClean="0">
                <a:solidFill>
                  <a:srgbClr val="FB4A18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  <a:hlinkClick r:id="rId2"/>
              </a:rPr>
              <a:t>ivysokovo@yandex.ru</a:t>
            </a:r>
            <a:endParaRPr lang="ru-RU" sz="1800" dirty="0">
              <a:solidFill>
                <a:srgbClr val="080808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ru-RU" sz="18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 письмом по почте </a:t>
            </a:r>
            <a:r>
              <a:rPr lang="ru-RU" sz="1800" dirty="0" smtClean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155375, </a:t>
            </a:r>
            <a:r>
              <a:rPr lang="ru-RU" sz="18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Ивановская область, </a:t>
            </a:r>
            <a:r>
              <a:rPr lang="ru-RU" dirty="0" err="1" smtClean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Пучежский</a:t>
            </a:r>
            <a:r>
              <a:rPr lang="ru-RU" sz="1800" dirty="0" smtClean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район</a:t>
            </a:r>
            <a:r>
              <a:rPr lang="ru-RU" sz="1800" dirty="0" smtClean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defRPr/>
            </a:pPr>
            <a:r>
              <a:rPr lang="ru-RU" sz="1800" dirty="0" smtClean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с.Илья-Высоково, ул.Школьная, д.3</a:t>
            </a:r>
            <a:endParaRPr lang="ru-RU" sz="1800" dirty="0">
              <a:solidFill>
                <a:srgbClr val="080808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на официальном сайте Администрации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Илья-Высоковского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сельского поселения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Пучежского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муниципального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района в разделе Бюджет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для граждан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1800" dirty="0">
              <a:latin typeface="+mj-lt"/>
            </a:endParaRPr>
          </a:p>
          <a:p>
            <a:pPr algn="ctr">
              <a:defRPr/>
            </a:pPr>
            <a:endParaRPr lang="ru-RU" sz="1800" dirty="0">
              <a:solidFill>
                <a:srgbClr val="080808"/>
              </a:solidFill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22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/>
          </p:nvPr>
        </p:nvSpPr>
        <p:spPr>
          <a:xfrm>
            <a:off x="0" y="0"/>
            <a:ext cx="8229240" cy="397728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35842" name="Picture 2" descr="http://photos.wikimapia.org/p/00/05/09/76/24_b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764704"/>
            <a:ext cx="8215370" cy="53285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642960" y="357120"/>
            <a:ext cx="7843320" cy="9997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32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Уважаемые жители </a:t>
            </a:r>
            <a:r>
              <a:rPr lang="ru-RU" sz="3200" b="1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Илья-Высоковского</a:t>
            </a:r>
            <a:r>
              <a:rPr lang="ru-RU" sz="32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 сельского поселения!</a:t>
            </a:r>
            <a:endParaRPr lang="ru-RU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Shape 2"/>
          <p:cNvSpPr txBox="1"/>
          <p:nvPr/>
        </p:nvSpPr>
        <p:spPr>
          <a:xfrm>
            <a:off x="285840" y="1357298"/>
            <a:ext cx="8500680" cy="4857382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ru-RU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 </a:t>
            </a:r>
            <a:r>
              <a:rPr lang="ru-RU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</a:t>
            </a:r>
            <a:r>
              <a:rPr lang="ru-RU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Предоставляем </a:t>
            </a:r>
            <a:r>
              <a:rPr lang="ru-RU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вашему вниманию «Бюджет для граждан», подготовленный на основе отчета об исполнении </a:t>
            </a:r>
            <a:r>
              <a:rPr lang="ru-RU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бюджета Илья- </a:t>
            </a:r>
            <a:r>
              <a:rPr lang="ru-RU" sz="20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Высоковского</a:t>
            </a:r>
            <a:r>
              <a:rPr lang="ru-RU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 сельского </a:t>
            </a:r>
            <a:r>
              <a:rPr lang="ru-RU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поселения за </a:t>
            </a:r>
            <a:r>
              <a:rPr lang="ru-RU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год, утвержденного Решением </a:t>
            </a:r>
            <a:r>
              <a:rPr lang="ru-RU" sz="2000" b="0" strike="noStrike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Совета </a:t>
            </a:r>
            <a:r>
              <a:rPr lang="ru-RU" sz="2000" b="0" strike="noStrike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№  </a:t>
            </a:r>
            <a:r>
              <a:rPr lang="ru-RU" sz="2000" b="0" strike="noStrike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2000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ru-RU" sz="2000" b="0" strike="noStrike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 марта </a:t>
            </a:r>
            <a:r>
              <a:rPr lang="ru-RU" sz="2000" b="0" strike="noStrike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000" b="0" strike="noStrike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года</a:t>
            </a:r>
            <a:r>
              <a:rPr lang="ru-RU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ru-RU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	Бюджет для граждан разработан с целью обеспечения прозрачности и открытости бюджетного процесса путем информирования жителей о бюджете </a:t>
            </a:r>
            <a:r>
              <a:rPr lang="ru-RU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Илья- </a:t>
            </a:r>
            <a:r>
              <a:rPr lang="ru-RU" sz="20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Высоковского</a:t>
            </a:r>
            <a:r>
              <a:rPr lang="ru-RU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сельского поселения в доступной форме.</a:t>
            </a:r>
          </a:p>
          <a:p>
            <a:pPr algn="just">
              <a:lnSpc>
                <a:spcPct val="100000"/>
              </a:lnSpc>
            </a:pPr>
            <a:endParaRPr lang="ru-RU" sz="20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ru-RU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Бюджет для граждан» подготовлен администрацией </a:t>
            </a:r>
            <a:r>
              <a:rPr lang="ru-RU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Илья- </a:t>
            </a:r>
            <a:r>
              <a:rPr lang="ru-RU" sz="20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Высоковского</a:t>
            </a:r>
            <a:r>
              <a:rPr lang="ru-RU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сельского поселения.</a:t>
            </a:r>
          </a:p>
          <a:p>
            <a:pPr algn="just">
              <a:lnSpc>
                <a:spcPct val="100000"/>
              </a:lnSpc>
            </a:pPr>
            <a:r>
              <a:rPr lang="ru-RU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Место нахождения: Ивановская область, </a:t>
            </a:r>
            <a:r>
              <a:rPr lang="ru-RU" sz="20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Пучежский</a:t>
            </a:r>
            <a:r>
              <a:rPr lang="ru-RU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район, село </a:t>
            </a:r>
            <a:r>
              <a:rPr lang="ru-RU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Илья- Высоково</a:t>
            </a:r>
            <a:r>
              <a:rPr lang="ru-RU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, улица Школьная д.3</a:t>
            </a:r>
            <a:endParaRPr lang="ru-RU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ru-RU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Телефон: (</a:t>
            </a:r>
            <a:r>
              <a:rPr lang="ru-RU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49345) 2-71-36</a:t>
            </a:r>
            <a:endParaRPr lang="ru-RU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ru-RU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Факс: (</a:t>
            </a:r>
            <a:r>
              <a:rPr lang="ru-RU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49345) 2-71-36</a:t>
            </a:r>
            <a:endParaRPr lang="ru-RU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ru-RU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Адрес электронной почты:</a:t>
            </a:r>
            <a:r>
              <a:rPr lang="ru-RU" sz="2000" b="0" strike="noStrike" spc="-1" dirty="0">
                <a:solidFill>
                  <a:srgbClr val="4B734B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b="1" u="sng" spc="-1" dirty="0" smtClean="0">
                <a:solidFill>
                  <a:srgbClr val="FB4A18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  <a:hlinkClick r:id="rId2"/>
              </a:rPr>
              <a:t>ivysokovo@yandex.ru</a:t>
            </a:r>
            <a:endParaRPr lang="ru-RU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endParaRPr lang="ru-RU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CustomShape 3"/>
          <p:cNvSpPr/>
          <p:nvPr/>
        </p:nvSpPr>
        <p:spPr>
          <a:xfrm rot="10800000" flipV="1">
            <a:off x="8572680" y="1778040"/>
            <a:ext cx="7786440" cy="608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1"/>
          <p:cNvSpPr txBox="1"/>
          <p:nvPr/>
        </p:nvSpPr>
        <p:spPr>
          <a:xfrm>
            <a:off x="285840" y="571320"/>
            <a:ext cx="8429400" cy="928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ru-RU" sz="3200" spc="-1" dirty="0" smtClean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Основные понятия и термины</a:t>
            </a:r>
            <a:endParaRPr lang="ru-RU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Shape 2"/>
          <p:cNvSpPr txBox="1"/>
          <p:nvPr/>
        </p:nvSpPr>
        <p:spPr>
          <a:xfrm>
            <a:off x="642960" y="3143160"/>
            <a:ext cx="7843320" cy="7138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4" name="CustomShape 3"/>
          <p:cNvSpPr/>
          <p:nvPr/>
        </p:nvSpPr>
        <p:spPr>
          <a:xfrm>
            <a:off x="214200" y="1357298"/>
            <a:ext cx="8429400" cy="492902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>
              <a:lnSpc>
                <a:spcPct val="100000"/>
              </a:lnSpc>
            </a:pPr>
            <a:r>
              <a:rPr lang="ru-RU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Бюджет 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- это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</a:t>
            </a:r>
            <a:r>
              <a:rPr lang="ru-RU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.</a:t>
            </a:r>
          </a:p>
          <a:p>
            <a:pPr>
              <a:lnSpc>
                <a:spcPct val="100000"/>
              </a:lnSpc>
            </a:pPr>
            <a:endParaRPr lang="ru-RU" sz="2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>
              <a:lnSpc>
                <a:spcPct val="100000"/>
              </a:lnSpc>
            </a:pPr>
            <a:endParaRPr lang="ru-RU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26" name="Picture 2" descr="C:\Users\Legion\Desktop\картинки для презентации\by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500" y="2714620"/>
            <a:ext cx="5143516" cy="35718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4439160" y="2936520"/>
            <a:ext cx="2922840" cy="699120"/>
          </a:xfrm>
          <a:custGeom>
            <a:avLst/>
            <a:gdLst/>
            <a:ahLst/>
            <a:cxnLst/>
            <a:rect l="l" t="t" r="r" b="b"/>
            <a:pathLst>
              <a:path w="2923331" h="699462">
                <a:moveTo>
                  <a:pt x="0" y="0"/>
                </a:moveTo>
                <a:lnTo>
                  <a:pt x="0" y="477887"/>
                </a:lnTo>
                <a:lnTo>
                  <a:pt x="2923331" y="477887"/>
                </a:lnTo>
                <a:lnTo>
                  <a:pt x="2923331" y="699462"/>
                </a:lnTo>
              </a:path>
            </a:pathLst>
          </a:custGeom>
          <a:noFill/>
          <a:ln>
            <a:round/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46" name="CustomShape 2"/>
          <p:cNvSpPr/>
          <p:nvPr/>
        </p:nvSpPr>
        <p:spPr>
          <a:xfrm>
            <a:off x="4392720" y="2936520"/>
            <a:ext cx="91080" cy="732600"/>
          </a:xfrm>
          <a:custGeom>
            <a:avLst/>
            <a:gdLst/>
            <a:ahLst/>
            <a:cxnLst/>
            <a:rect l="l" t="t" r="r" b="b"/>
            <a:pathLst>
              <a:path w="765" h="732815">
                <a:moveTo>
                  <a:pt x="46485" y="0"/>
                </a:moveTo>
                <a:lnTo>
                  <a:pt x="46485" y="511240"/>
                </a:lnTo>
                <a:lnTo>
                  <a:pt x="45720" y="511240"/>
                </a:lnTo>
                <a:lnTo>
                  <a:pt x="45720" y="732815"/>
                </a:lnTo>
              </a:path>
            </a:pathLst>
          </a:custGeom>
          <a:noFill/>
          <a:ln>
            <a:round/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47" name="CustomShape 3"/>
          <p:cNvSpPr/>
          <p:nvPr/>
        </p:nvSpPr>
        <p:spPr>
          <a:xfrm>
            <a:off x="1515960" y="2936520"/>
            <a:ext cx="2922840" cy="695160"/>
          </a:xfrm>
          <a:custGeom>
            <a:avLst/>
            <a:gdLst/>
            <a:ahLst/>
            <a:cxnLst/>
            <a:rect l="l" t="t" r="r" b="b"/>
            <a:pathLst>
              <a:path w="2923331" h="695620">
                <a:moveTo>
                  <a:pt x="2923331" y="0"/>
                </a:moveTo>
                <a:lnTo>
                  <a:pt x="2923331" y="474044"/>
                </a:lnTo>
                <a:lnTo>
                  <a:pt x="0" y="474044"/>
                </a:lnTo>
                <a:lnTo>
                  <a:pt x="0" y="695620"/>
                </a:lnTo>
              </a:path>
            </a:pathLst>
          </a:custGeom>
          <a:noFill/>
          <a:ln>
            <a:round/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48" name="CustomShape 4"/>
          <p:cNvSpPr/>
          <p:nvPr/>
        </p:nvSpPr>
        <p:spPr>
          <a:xfrm>
            <a:off x="3243240" y="1417680"/>
            <a:ext cx="2391480" cy="1518480"/>
          </a:xfrm>
          <a:prstGeom prst="roundRect">
            <a:avLst>
              <a:gd name="adj" fmla="val 10000"/>
            </a:avLst>
          </a:prstGeom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/>
        </p:style>
      </p:sp>
      <p:sp>
        <p:nvSpPr>
          <p:cNvPr id="49" name="CustomShape 5"/>
          <p:cNvSpPr/>
          <p:nvPr/>
        </p:nvSpPr>
        <p:spPr>
          <a:xfrm>
            <a:off x="3508920" y="1670040"/>
            <a:ext cx="2391480" cy="1518480"/>
          </a:xfrm>
          <a:prstGeom prst="roundRect">
            <a:avLst>
              <a:gd name="adj" fmla="val 10000"/>
            </a:avLst>
          </a:prstGeom>
          <a:ln>
            <a:round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50" name="CustomShape 6"/>
          <p:cNvSpPr/>
          <p:nvPr/>
        </p:nvSpPr>
        <p:spPr>
          <a:xfrm>
            <a:off x="3553560" y="1714680"/>
            <a:ext cx="2302560" cy="1429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rIns="45720" anchor="ctr"/>
          <a:lstStyle/>
          <a:p>
            <a:pPr algn="ctr">
              <a:lnSpc>
                <a:spcPct val="90000"/>
              </a:lnSpc>
            </a:pPr>
            <a:r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Поступающие в бюджет денежные средства являются </a:t>
            </a:r>
            <a:r>
              <a:rPr lang="ru-RU" sz="1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доходами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CustomShape 7"/>
          <p:cNvSpPr/>
          <p:nvPr/>
        </p:nvSpPr>
        <p:spPr>
          <a:xfrm>
            <a:off x="320040" y="3632040"/>
            <a:ext cx="2391480" cy="1518480"/>
          </a:xfrm>
          <a:prstGeom prst="roundRect">
            <a:avLst>
              <a:gd name="adj" fmla="val 10000"/>
            </a:avLst>
          </a:prstGeom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/>
        </p:style>
      </p:sp>
      <p:sp>
        <p:nvSpPr>
          <p:cNvPr id="52" name="CustomShape 8"/>
          <p:cNvSpPr/>
          <p:nvPr/>
        </p:nvSpPr>
        <p:spPr>
          <a:xfrm>
            <a:off x="585720" y="3884400"/>
            <a:ext cx="2391480" cy="1518480"/>
          </a:xfrm>
          <a:prstGeom prst="roundRect">
            <a:avLst>
              <a:gd name="adj" fmla="val 10000"/>
            </a:avLst>
          </a:prstGeom>
          <a:ln>
            <a:round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53" name="CustomShape 9"/>
          <p:cNvSpPr/>
          <p:nvPr/>
        </p:nvSpPr>
        <p:spPr>
          <a:xfrm>
            <a:off x="630000" y="3929040"/>
            <a:ext cx="2302560" cy="1429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rIns="45720" anchor="ctr"/>
          <a:lstStyle/>
          <a:p>
            <a:pPr algn="ctr">
              <a:lnSpc>
                <a:spcPct val="90000"/>
              </a:lnSpc>
            </a:pPr>
            <a:r>
              <a:rPr lang="ru-RU" sz="1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Налоговые доходы </a:t>
            </a:r>
            <a:r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(часть доходов граждан и организаций, которые они обязаны платить государству)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CustomShape 10"/>
          <p:cNvSpPr/>
          <p:nvPr/>
        </p:nvSpPr>
        <p:spPr>
          <a:xfrm>
            <a:off x="3242520" y="3669120"/>
            <a:ext cx="2391480" cy="1518480"/>
          </a:xfrm>
          <a:prstGeom prst="roundRect">
            <a:avLst>
              <a:gd name="adj" fmla="val 10000"/>
            </a:avLst>
          </a:prstGeom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/>
        </p:style>
      </p:sp>
      <p:sp>
        <p:nvSpPr>
          <p:cNvPr id="55" name="CustomShape 11"/>
          <p:cNvSpPr/>
          <p:nvPr/>
        </p:nvSpPr>
        <p:spPr>
          <a:xfrm>
            <a:off x="3508200" y="3921480"/>
            <a:ext cx="2391480" cy="1518480"/>
          </a:xfrm>
          <a:prstGeom prst="roundRect">
            <a:avLst>
              <a:gd name="adj" fmla="val 10000"/>
            </a:avLst>
          </a:prstGeom>
          <a:ln>
            <a:round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56" name="CustomShape 12"/>
          <p:cNvSpPr/>
          <p:nvPr/>
        </p:nvSpPr>
        <p:spPr>
          <a:xfrm>
            <a:off x="3552840" y="3966120"/>
            <a:ext cx="2302560" cy="1429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rIns="45720" anchor="ctr"/>
          <a:lstStyle/>
          <a:p>
            <a:pPr algn="ctr">
              <a:lnSpc>
                <a:spcPct val="90000"/>
              </a:lnSpc>
            </a:pPr>
            <a:r>
              <a:rPr lang="ru-RU" sz="1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Неналоговые доходы </a:t>
            </a:r>
            <a:r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(платежи в виде штрафов, санкций за нарушение законодательства, платежи за пользование имуществом государства, средства самообложения граждан)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CustomShape 13"/>
          <p:cNvSpPr/>
          <p:nvPr/>
        </p:nvSpPr>
        <p:spPr>
          <a:xfrm>
            <a:off x="6166440" y="3636000"/>
            <a:ext cx="2391480" cy="1380240"/>
          </a:xfrm>
          <a:prstGeom prst="roundRect">
            <a:avLst>
              <a:gd name="adj" fmla="val 10000"/>
            </a:avLst>
          </a:prstGeom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/>
        </p:style>
      </p:sp>
      <p:sp>
        <p:nvSpPr>
          <p:cNvPr id="58" name="CustomShape 14"/>
          <p:cNvSpPr/>
          <p:nvPr/>
        </p:nvSpPr>
        <p:spPr>
          <a:xfrm>
            <a:off x="6432480" y="3888360"/>
            <a:ext cx="2391480" cy="1380240"/>
          </a:xfrm>
          <a:prstGeom prst="roundRect">
            <a:avLst>
              <a:gd name="adj" fmla="val 10000"/>
            </a:avLst>
          </a:prstGeom>
          <a:ln>
            <a:round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59" name="CustomShape 15"/>
          <p:cNvSpPr/>
          <p:nvPr/>
        </p:nvSpPr>
        <p:spPr>
          <a:xfrm>
            <a:off x="6472800" y="3928680"/>
            <a:ext cx="2310480" cy="1299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rIns="45720" anchor="ctr"/>
          <a:lstStyle/>
          <a:p>
            <a:pPr algn="ctr">
              <a:lnSpc>
                <a:spcPct val="90000"/>
              </a:lnSpc>
            </a:pPr>
            <a:r>
              <a:rPr lang="ru-RU" sz="1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Безвозмездные поступления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90000"/>
              </a:lnSpc>
            </a:pPr>
            <a:r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(средства, которые поступают в бюджет безвозмездно из других бюджетов, а также от юридических и физических лиц)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Содержимое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28926" y="1428736"/>
            <a:ext cx="3357586" cy="3786214"/>
          </a:xfrm>
          <a:prstGeom prst="rect">
            <a:avLst/>
          </a:prstGeom>
          <a:ln>
            <a:noFill/>
          </a:ln>
        </p:spPr>
      </p:pic>
      <p:sp>
        <p:nvSpPr>
          <p:cNvPr id="61" name="CustomShape 1"/>
          <p:cNvSpPr/>
          <p:nvPr/>
        </p:nvSpPr>
        <p:spPr>
          <a:xfrm>
            <a:off x="6286680" y="2000160"/>
            <a:ext cx="2356920" cy="1736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Если расходная часть бюджета превышает доходную, то бюджет формируется с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ДЕФИЦИТОМ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CustomShape 2"/>
          <p:cNvSpPr/>
          <p:nvPr/>
        </p:nvSpPr>
        <p:spPr>
          <a:xfrm>
            <a:off x="500040" y="2071800"/>
            <a:ext cx="2356920" cy="1736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Превышение доходов над расходами образует положительный остаток бюджета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3333FF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ПРОФИЦИТ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Shape 1"/>
          <p:cNvSpPr txBox="1"/>
          <p:nvPr/>
        </p:nvSpPr>
        <p:spPr>
          <a:xfrm>
            <a:off x="642960" y="357120"/>
            <a:ext cx="7843320" cy="7138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4400" b="0" strike="noStrike" spc="-1" dirty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Основные понятия и термины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CustomShape 2"/>
          <p:cNvSpPr/>
          <p:nvPr/>
        </p:nvSpPr>
        <p:spPr>
          <a:xfrm>
            <a:off x="357120" y="1285920"/>
            <a:ext cx="8429400" cy="4753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Муниципальный долг 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– обязательства, возникающие из муниципальных заимствований, гарантий по обязательствам третьих лиц, другие обязательства в соответствии с видами долговых обязательств, принятые на себя муниципальным образованием. </a:t>
            </a: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Межбюджетные трансферты 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– средства, предоставляемые одним бюджетом бюджетной системы Российской Федерации другому бюджету Российской Федерации.</a:t>
            </a: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Дотации 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– межбюджетные трансферты, предоставляемые на безвозмездной и безвозвратной основе без установления направлений и (или) условий их использования.</a:t>
            </a: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Муниципальная программа 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– комплекс мероприятий, увязанных по ресурсам, срокам и исполнителям, направленных на достижение целей социально-экономического развития </a:t>
            </a:r>
            <a:r>
              <a:rPr lang="ru-RU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Илья-Высоковского</a:t>
            </a:r>
            <a:r>
              <a:rPr lang="ru-RU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сельского поселения в определенной сфере.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ustomShape 1"/>
          <p:cNvSpPr/>
          <p:nvPr/>
        </p:nvSpPr>
        <p:spPr>
          <a:xfrm>
            <a:off x="214200" y="361080"/>
            <a:ext cx="8572320" cy="306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Отчет об исполнении бюджета составляется администрацией </a:t>
            </a:r>
            <a:r>
              <a:rPr lang="ru-RU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Илья-Высоковского</a:t>
            </a:r>
            <a:r>
              <a:rPr lang="ru-RU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сельского 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поселения по всем основным показателям доходов и расходов в установленном порядке</a:t>
            </a:r>
            <a:r>
              <a:rPr lang="ru-RU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Проект решения об исполнении бюджета за отчетный год направляется в Совет </a:t>
            </a:r>
            <a:r>
              <a:rPr lang="ru-RU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Илья-Высоковского</a:t>
            </a:r>
            <a:r>
              <a:rPr lang="ru-RU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сельского поселения.</a:t>
            </a:r>
          </a:p>
          <a:p>
            <a:pPr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Ежегодно по отчету об исполнении бюджета  проводятся публичные слушания.</a:t>
            </a:r>
          </a:p>
          <a:p>
            <a:pPr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Каждый житель вправе высказать свое мнение, представить материалы, письменные предложения и замечания для включения в протокол публичных слушаний.</a:t>
            </a:r>
          </a:p>
          <a:p>
            <a:pPr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Отчет об исполнении бюджета за год  утверждается решением Совета </a:t>
            </a:r>
            <a:r>
              <a:rPr lang="ru-RU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сельского поселения.</a:t>
            </a:r>
          </a:p>
        </p:txBody>
      </p:sp>
      <p:sp>
        <p:nvSpPr>
          <p:cNvPr id="66" name="CustomShape 2"/>
          <p:cNvSpPr/>
          <p:nvPr/>
        </p:nvSpPr>
        <p:spPr>
          <a:xfrm>
            <a:off x="285840" y="3429000"/>
            <a:ext cx="8572320" cy="258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Исполнение бюджета по доходам заключается в обеспечении полного и своевременного поступления в бюджет налогов, сборов, доходов от использования имущества и других обязательных платежей.</a:t>
            </a:r>
          </a:p>
          <a:p>
            <a:pPr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Исполнение бюджета по расходам означает последовательное финансирование мероприятий, предусмотренных решением о бюджете, в пределах утвержденных сумм с целью исполнения принятых муниципальным образованием расходных обязательств.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71480"/>
            <a:ext cx="7772040" cy="642942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Основные характеристики бюджета</a:t>
            </a:r>
            <a:endParaRPr lang="ru-RU" sz="3200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="" xmlns:p14="http://schemas.microsoft.com/office/powerpoint/2010/main" val="3700194151"/>
              </p:ext>
            </p:extLst>
          </p:nvPr>
        </p:nvGraphicFramePr>
        <p:xfrm>
          <a:off x="467544" y="1340768"/>
          <a:ext cx="8286808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CustomShape 1"/>
          <p:cNvSpPr/>
          <p:nvPr/>
        </p:nvSpPr>
        <p:spPr>
          <a:xfrm>
            <a:off x="1071360" y="285840"/>
            <a:ext cx="7643520" cy="70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2000" b="1" strike="noStrike" spc="-1" dirty="0">
                <a:solidFill>
                  <a:srgbClr val="3C7483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Объем и структура доходов в динамике бюджета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2000" b="1" strike="noStrike" spc="-1" dirty="0">
                <a:solidFill>
                  <a:srgbClr val="3C7483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r>
              <a:rPr lang="ru-RU" sz="2000" b="1" spc="-1" dirty="0" err="1" smtClean="0">
                <a:solidFill>
                  <a:srgbClr val="3C7483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Илья-Высоковского</a:t>
            </a:r>
            <a:r>
              <a:rPr lang="ru-RU" sz="2000" b="1" strike="noStrike" spc="-1" dirty="0" smtClean="0">
                <a:solidFill>
                  <a:srgbClr val="3C7483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r>
              <a:rPr lang="ru-RU" sz="2000" b="1" strike="noStrike" spc="-1" dirty="0">
                <a:solidFill>
                  <a:srgbClr val="3C7483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сельского поселения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71" name="Table 2"/>
          <p:cNvGraphicFramePr/>
          <p:nvPr>
            <p:extLst>
              <p:ext uri="{D42A27DB-BD31-4B8C-83A1-F6EECF244321}">
                <p14:modId xmlns="" xmlns:p14="http://schemas.microsoft.com/office/powerpoint/2010/main" val="759992102"/>
              </p:ext>
            </p:extLst>
          </p:nvPr>
        </p:nvGraphicFramePr>
        <p:xfrm>
          <a:off x="285840" y="1357200"/>
          <a:ext cx="8500680" cy="4511040"/>
        </p:xfrm>
        <a:graphic>
          <a:graphicData uri="http://schemas.openxmlformats.org/drawingml/2006/table">
            <a:tbl>
              <a:tblPr/>
              <a:tblGrid>
                <a:gridCol w="2833560"/>
                <a:gridCol w="2833560"/>
                <a:gridCol w="2833560"/>
              </a:tblGrid>
              <a:tr h="426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Наименование доходов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2A37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2022год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исполнено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2A37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2023 </a:t>
                      </a:r>
                      <a:r>
                        <a:rPr lang="ru-RU" sz="14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год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исполнено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2A376"/>
                    </a:solidFill>
                  </a:tcPr>
                </a:tc>
              </a:tr>
              <a:tr h="213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Доходы всего </a:t>
                      </a: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(тыс. руб.)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12562,1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13230,0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</a:tr>
              <a:tr h="639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Налоговые и неналоговые доходы, 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в том числе: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1170,1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1429,6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</a:tr>
              <a:tr h="213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налоговые доходы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938,2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1088,3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</a:tr>
              <a:tr h="213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неналоговые доходы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231,9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341,3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</a:tr>
              <a:tr h="426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безвозмездные поступления,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в том числе: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 </a:t>
                      </a: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11392,0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11800,4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</a:tr>
              <a:tr h="213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дотации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8463,7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8576,5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</a:tr>
              <a:tr h="213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субсидии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-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-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</a:tr>
              <a:tr h="213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субвенции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101,0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115,4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</a:tr>
              <a:tr h="213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 pitchFamily="18" charset="0"/>
                          <a:cs typeface="Times New Roman" pitchFamily="18" charset="0"/>
                        </a:rPr>
                        <a:t>возврат субсидий , субвенций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0,00</a:t>
                      </a:r>
                      <a:endParaRPr lang="ru-RU" sz="12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0,00</a:t>
                      </a:r>
                      <a:endParaRPr lang="ru-RU" sz="12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</a:tr>
              <a:tr h="213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иные межбюджетные трансферты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2827,3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3108,5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5E0D5"/>
                    </a:solidFill>
                  </a:tcPr>
                </a:tc>
              </a:tr>
              <a:tr h="213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Доходы всего </a:t>
                      </a: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(тыс. руб.)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12562,1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13230,0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0E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1489</TotalTime>
  <Words>1141</Words>
  <Application>Microsoft Office PowerPoint</Application>
  <PresentationFormat>Экран (4:3)</PresentationFormat>
  <Paragraphs>273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Office Theme</vt:lpstr>
      <vt:lpstr>Бюджет для граждан : итоги за 2023 год</vt:lpstr>
      <vt:lpstr>Слайд 2</vt:lpstr>
      <vt:lpstr>Слайд 3</vt:lpstr>
      <vt:lpstr>Слайд 4</vt:lpstr>
      <vt:lpstr>Слайд 5</vt:lpstr>
      <vt:lpstr>Слайд 6</vt:lpstr>
      <vt:lpstr>Слайд 7</vt:lpstr>
      <vt:lpstr>Основные характеристики бюджета</vt:lpstr>
      <vt:lpstr>Слайд 9</vt:lpstr>
      <vt:lpstr>Доходы бюджета Илья - Высоковского сельского поселения за 2023 год</vt:lpstr>
      <vt:lpstr>Слайд 11</vt:lpstr>
      <vt:lpstr>Слайд 12</vt:lpstr>
      <vt:lpstr>Слайд 13</vt:lpstr>
      <vt:lpstr>Слайд 14</vt:lpstr>
      <vt:lpstr>Слайд 15</vt:lpstr>
      <vt:lpstr>Слайд 16</vt:lpstr>
      <vt:lpstr>  Муниципальный долг ИльяВысоковского сельского поселения  Пучежского муниципального района    </vt:lpstr>
      <vt:lpstr>Обратная связь</vt:lpstr>
      <vt:lpstr>Слайд 19</vt:lpstr>
    </vt:vector>
  </TitlesOfParts>
  <Company>fofurmanov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Пользователь</cp:lastModifiedBy>
  <cp:revision>188</cp:revision>
  <dcterms:created xsi:type="dcterms:W3CDTF">2016-06-28T13:14:29Z</dcterms:created>
  <dcterms:modified xsi:type="dcterms:W3CDTF">2024-03-12T12:44:59Z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Company">
    <vt:lpwstr>fofurmanov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Экран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17</vt:i4>
  </property>
</Properties>
</file>